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0" r:id="rId3"/>
    <p:sldId id="257" r:id="rId4"/>
    <p:sldId id="258" r:id="rId5"/>
    <p:sldId id="259" r:id="rId6"/>
    <p:sldId id="260" r:id="rId7"/>
    <p:sldId id="261" r:id="rId8"/>
    <p:sldId id="262" r:id="rId9"/>
    <p:sldId id="267" r:id="rId10"/>
    <p:sldId id="268" r:id="rId11"/>
    <p:sldId id="269" r:id="rId12"/>
    <p:sldId id="270" r:id="rId13"/>
    <p:sldId id="271" r:id="rId14"/>
    <p:sldId id="272" r:id="rId15"/>
    <p:sldId id="273" r:id="rId16"/>
    <p:sldId id="278" r:id="rId17"/>
    <p:sldId id="279" r:id="rId18"/>
    <p:sldId id="274" r:id="rId19"/>
    <p:sldId id="275" r:id="rId20"/>
    <p:sldId id="276" r:id="rId21"/>
    <p:sldId id="277" r:id="rId22"/>
    <p:sldId id="280" r:id="rId23"/>
    <p:sldId id="281" r:id="rId24"/>
    <p:sldId id="282" r:id="rId25"/>
    <p:sldId id="283" r:id="rId26"/>
    <p:sldId id="284" r:id="rId27"/>
    <p:sldId id="285" r:id="rId28"/>
    <p:sldId id="286" r:id="rId29"/>
    <p:sldId id="287" r:id="rId30"/>
    <p:sldId id="288" r:id="rId31"/>
    <p:sldId id="289"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842" autoAdjust="0"/>
  </p:normalViewPr>
  <p:slideViewPr>
    <p:cSldViewPr snapToGrid="0">
      <p:cViewPr varScale="1">
        <p:scale>
          <a:sx n="82" d="100"/>
          <a:sy n="82" d="100"/>
        </p:scale>
        <p:origin x="197"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A1C6ADD-2022-445D-8CDA-CB8A4B05C786}" type="datetimeFigureOut">
              <a:rPr lang="zh-CN" altLang="en-US" smtClean="0"/>
              <a:t>2022/7/2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B50414-1891-4D8F-9785-395EB4A2A306}" type="slidenum">
              <a:rPr lang="zh-CN" altLang="en-US" smtClean="0"/>
              <a:t>‹#›</a:t>
            </a:fld>
            <a:endParaRPr lang="zh-CN" altLang="en-US"/>
          </a:p>
        </p:txBody>
      </p:sp>
    </p:spTree>
    <p:extLst>
      <p:ext uri="{BB962C8B-B14F-4D97-AF65-F5344CB8AC3E}">
        <p14:creationId xmlns:p14="http://schemas.microsoft.com/office/powerpoint/2010/main" val="3173226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A1C6ADD-2022-445D-8CDA-CB8A4B05C786}" type="datetimeFigureOut">
              <a:rPr lang="zh-CN" altLang="en-US" smtClean="0"/>
              <a:t>2022/7/2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B50414-1891-4D8F-9785-395EB4A2A306}" type="slidenum">
              <a:rPr lang="zh-CN" altLang="en-US" smtClean="0"/>
              <a:t>‹#›</a:t>
            </a:fld>
            <a:endParaRPr lang="zh-CN" altLang="en-US"/>
          </a:p>
        </p:txBody>
      </p:sp>
    </p:spTree>
    <p:extLst>
      <p:ext uri="{BB962C8B-B14F-4D97-AF65-F5344CB8AC3E}">
        <p14:creationId xmlns:p14="http://schemas.microsoft.com/office/powerpoint/2010/main" val="1368848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A1C6ADD-2022-445D-8CDA-CB8A4B05C786}" type="datetimeFigureOut">
              <a:rPr lang="zh-CN" altLang="en-US" smtClean="0"/>
              <a:t>2022/7/2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B50414-1891-4D8F-9785-395EB4A2A306}" type="slidenum">
              <a:rPr lang="zh-CN" altLang="en-US" smtClean="0"/>
              <a:t>‹#›</a:t>
            </a:fld>
            <a:endParaRPr lang="zh-CN" altLang="en-US"/>
          </a:p>
        </p:txBody>
      </p:sp>
    </p:spTree>
    <p:extLst>
      <p:ext uri="{BB962C8B-B14F-4D97-AF65-F5344CB8AC3E}">
        <p14:creationId xmlns:p14="http://schemas.microsoft.com/office/powerpoint/2010/main" val="810310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A1C6ADD-2022-445D-8CDA-CB8A4B05C786}" type="datetimeFigureOut">
              <a:rPr lang="zh-CN" altLang="en-US" smtClean="0"/>
              <a:t>2022/7/2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B50414-1891-4D8F-9785-395EB4A2A306}" type="slidenum">
              <a:rPr lang="zh-CN" altLang="en-US" smtClean="0"/>
              <a:t>‹#›</a:t>
            </a:fld>
            <a:endParaRPr lang="zh-CN" altLang="en-US"/>
          </a:p>
        </p:txBody>
      </p:sp>
    </p:spTree>
    <p:extLst>
      <p:ext uri="{BB962C8B-B14F-4D97-AF65-F5344CB8AC3E}">
        <p14:creationId xmlns:p14="http://schemas.microsoft.com/office/powerpoint/2010/main" val="3598262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A1C6ADD-2022-445D-8CDA-CB8A4B05C786}" type="datetimeFigureOut">
              <a:rPr lang="zh-CN" altLang="en-US" smtClean="0"/>
              <a:t>2022/7/2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B50414-1891-4D8F-9785-395EB4A2A306}" type="slidenum">
              <a:rPr lang="zh-CN" altLang="en-US" smtClean="0"/>
              <a:t>‹#›</a:t>
            </a:fld>
            <a:endParaRPr lang="zh-CN" altLang="en-US"/>
          </a:p>
        </p:txBody>
      </p:sp>
    </p:spTree>
    <p:extLst>
      <p:ext uri="{BB962C8B-B14F-4D97-AF65-F5344CB8AC3E}">
        <p14:creationId xmlns:p14="http://schemas.microsoft.com/office/powerpoint/2010/main" val="3571617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A1C6ADD-2022-445D-8CDA-CB8A4B05C786}" type="datetimeFigureOut">
              <a:rPr lang="zh-CN" altLang="en-US" smtClean="0"/>
              <a:t>2022/7/2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B50414-1891-4D8F-9785-395EB4A2A306}" type="slidenum">
              <a:rPr lang="zh-CN" altLang="en-US" smtClean="0"/>
              <a:t>‹#›</a:t>
            </a:fld>
            <a:endParaRPr lang="zh-CN" altLang="en-US"/>
          </a:p>
        </p:txBody>
      </p:sp>
    </p:spTree>
    <p:extLst>
      <p:ext uri="{BB962C8B-B14F-4D97-AF65-F5344CB8AC3E}">
        <p14:creationId xmlns:p14="http://schemas.microsoft.com/office/powerpoint/2010/main" val="1200657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A1C6ADD-2022-445D-8CDA-CB8A4B05C786}" type="datetimeFigureOut">
              <a:rPr lang="zh-CN" altLang="en-US" smtClean="0"/>
              <a:t>2022/7/2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2B50414-1891-4D8F-9785-395EB4A2A306}" type="slidenum">
              <a:rPr lang="zh-CN" altLang="en-US" smtClean="0"/>
              <a:t>‹#›</a:t>
            </a:fld>
            <a:endParaRPr lang="zh-CN" altLang="en-US"/>
          </a:p>
        </p:txBody>
      </p:sp>
    </p:spTree>
    <p:extLst>
      <p:ext uri="{BB962C8B-B14F-4D97-AF65-F5344CB8AC3E}">
        <p14:creationId xmlns:p14="http://schemas.microsoft.com/office/powerpoint/2010/main" val="790329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A1C6ADD-2022-445D-8CDA-CB8A4B05C786}" type="datetimeFigureOut">
              <a:rPr lang="zh-CN" altLang="en-US" smtClean="0"/>
              <a:t>2022/7/2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B50414-1891-4D8F-9785-395EB4A2A306}" type="slidenum">
              <a:rPr lang="zh-CN" altLang="en-US" smtClean="0"/>
              <a:t>‹#›</a:t>
            </a:fld>
            <a:endParaRPr lang="zh-CN" altLang="en-US"/>
          </a:p>
        </p:txBody>
      </p:sp>
    </p:spTree>
    <p:extLst>
      <p:ext uri="{BB962C8B-B14F-4D97-AF65-F5344CB8AC3E}">
        <p14:creationId xmlns:p14="http://schemas.microsoft.com/office/powerpoint/2010/main" val="1517195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1C6ADD-2022-445D-8CDA-CB8A4B05C786}" type="datetimeFigureOut">
              <a:rPr lang="zh-CN" altLang="en-US" smtClean="0"/>
              <a:t>2022/7/2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2B50414-1891-4D8F-9785-395EB4A2A306}" type="slidenum">
              <a:rPr lang="zh-CN" altLang="en-US" smtClean="0"/>
              <a:t>‹#›</a:t>
            </a:fld>
            <a:endParaRPr lang="zh-CN" altLang="en-US"/>
          </a:p>
        </p:txBody>
      </p:sp>
    </p:spTree>
    <p:extLst>
      <p:ext uri="{BB962C8B-B14F-4D97-AF65-F5344CB8AC3E}">
        <p14:creationId xmlns:p14="http://schemas.microsoft.com/office/powerpoint/2010/main" val="3727463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A1C6ADD-2022-445D-8CDA-CB8A4B05C786}" type="datetimeFigureOut">
              <a:rPr lang="zh-CN" altLang="en-US" smtClean="0"/>
              <a:t>2022/7/2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B50414-1891-4D8F-9785-395EB4A2A306}" type="slidenum">
              <a:rPr lang="zh-CN" altLang="en-US" smtClean="0"/>
              <a:t>‹#›</a:t>
            </a:fld>
            <a:endParaRPr lang="zh-CN" altLang="en-US"/>
          </a:p>
        </p:txBody>
      </p:sp>
    </p:spTree>
    <p:extLst>
      <p:ext uri="{BB962C8B-B14F-4D97-AF65-F5344CB8AC3E}">
        <p14:creationId xmlns:p14="http://schemas.microsoft.com/office/powerpoint/2010/main" val="2580597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A1C6ADD-2022-445D-8CDA-CB8A4B05C786}" type="datetimeFigureOut">
              <a:rPr lang="zh-CN" altLang="en-US" smtClean="0"/>
              <a:t>2022/7/2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B50414-1891-4D8F-9785-395EB4A2A306}" type="slidenum">
              <a:rPr lang="zh-CN" altLang="en-US" smtClean="0"/>
              <a:t>‹#›</a:t>
            </a:fld>
            <a:endParaRPr lang="zh-CN" altLang="en-US"/>
          </a:p>
        </p:txBody>
      </p:sp>
    </p:spTree>
    <p:extLst>
      <p:ext uri="{BB962C8B-B14F-4D97-AF65-F5344CB8AC3E}">
        <p14:creationId xmlns:p14="http://schemas.microsoft.com/office/powerpoint/2010/main" val="144573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1C6ADD-2022-445D-8CDA-CB8A4B05C786}" type="datetimeFigureOut">
              <a:rPr lang="zh-CN" altLang="en-US" smtClean="0"/>
              <a:t>2022/7/2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B50414-1891-4D8F-9785-395EB4A2A306}" type="slidenum">
              <a:rPr lang="zh-CN" altLang="en-US" smtClean="0"/>
              <a:t>‹#›</a:t>
            </a:fld>
            <a:endParaRPr lang="zh-CN" altLang="en-US"/>
          </a:p>
        </p:txBody>
      </p:sp>
    </p:spTree>
    <p:extLst>
      <p:ext uri="{BB962C8B-B14F-4D97-AF65-F5344CB8AC3E}">
        <p14:creationId xmlns:p14="http://schemas.microsoft.com/office/powerpoint/2010/main" val="4029420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sciencedirect.com/topics/computer-science/anomaly-detection"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sciencedirect.com/topics/computer-science/programmable-logic-controller"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60567" y="1423714"/>
            <a:ext cx="10370538" cy="1323439"/>
          </a:xfrm>
          <a:prstGeom prst="rect">
            <a:avLst/>
          </a:prstGeom>
        </p:spPr>
        <p:txBody>
          <a:bodyPr wrap="square">
            <a:spAutoFit/>
          </a:bodyPr>
          <a:lstStyle/>
          <a:p>
            <a:pPr algn="ctr"/>
            <a:r>
              <a:rPr lang="en-US" altLang="zh-CN" sz="4000" b="1" dirty="0" smtClean="0"/>
              <a:t>A multilayer perceptron model for anomaly detection in water treatment plants</a:t>
            </a:r>
            <a:endParaRPr lang="zh-CN" altLang="en-US" sz="4000" b="1" dirty="0"/>
          </a:p>
        </p:txBody>
      </p:sp>
      <p:sp>
        <p:nvSpPr>
          <p:cNvPr id="3" name="矩形 2"/>
          <p:cNvSpPr/>
          <p:nvPr/>
        </p:nvSpPr>
        <p:spPr>
          <a:xfrm>
            <a:off x="4267199" y="3131665"/>
            <a:ext cx="7780149" cy="646331"/>
          </a:xfrm>
          <a:prstGeom prst="rect">
            <a:avLst/>
          </a:prstGeom>
        </p:spPr>
        <p:txBody>
          <a:bodyPr wrap="square">
            <a:spAutoFit/>
          </a:bodyPr>
          <a:lstStyle/>
          <a:p>
            <a:r>
              <a:rPr lang="en-US" altLang="zh-CN" dirty="0" smtClean="0"/>
              <a:t>International Journal of Critical Infrastructure Protection</a:t>
            </a:r>
          </a:p>
          <a:p>
            <a:r>
              <a:rPr lang="en-US" altLang="zh-CN" dirty="0" smtClean="0"/>
              <a:t>Volume 31, December 2020</a:t>
            </a:r>
            <a:endParaRPr lang="zh-CN" altLang="en-US" dirty="0"/>
          </a:p>
        </p:txBody>
      </p:sp>
      <p:sp>
        <p:nvSpPr>
          <p:cNvPr id="4" name="文本框 3"/>
          <p:cNvSpPr txBox="1"/>
          <p:nvPr/>
        </p:nvSpPr>
        <p:spPr>
          <a:xfrm>
            <a:off x="8596394" y="4504840"/>
            <a:ext cx="2200759" cy="646331"/>
          </a:xfrm>
          <a:prstGeom prst="rect">
            <a:avLst/>
          </a:prstGeom>
          <a:noFill/>
        </p:spPr>
        <p:txBody>
          <a:bodyPr wrap="square" rtlCol="0">
            <a:spAutoFit/>
          </a:bodyPr>
          <a:lstStyle/>
          <a:p>
            <a:r>
              <a:rPr lang="zh-CN" altLang="en-US" dirty="0" smtClean="0"/>
              <a:t>      李泽村</a:t>
            </a:r>
            <a:endParaRPr lang="en-US" altLang="zh-CN" dirty="0" smtClean="0"/>
          </a:p>
          <a:p>
            <a:r>
              <a:rPr lang="en-US" altLang="zh-CN" dirty="0" smtClean="0"/>
              <a:t>2022</a:t>
            </a:r>
            <a:r>
              <a:rPr lang="zh-CN" altLang="en-US" dirty="0" smtClean="0"/>
              <a:t>年</a:t>
            </a:r>
            <a:r>
              <a:rPr lang="en-US" altLang="zh-CN" dirty="0" smtClean="0"/>
              <a:t>7</a:t>
            </a:r>
            <a:r>
              <a:rPr lang="zh-CN" altLang="en-US" dirty="0" smtClean="0"/>
              <a:t>月</a:t>
            </a:r>
            <a:r>
              <a:rPr lang="en-US" altLang="zh-CN" dirty="0" smtClean="0"/>
              <a:t>2</a:t>
            </a:r>
            <a:r>
              <a:rPr lang="zh-CN" altLang="en-US" dirty="0" smtClean="0"/>
              <a:t>日</a:t>
            </a:r>
            <a:endParaRPr lang="zh-CN" altLang="en-US" dirty="0"/>
          </a:p>
        </p:txBody>
      </p:sp>
    </p:spTree>
    <p:extLst>
      <p:ext uri="{BB962C8B-B14F-4D97-AF65-F5344CB8AC3E}">
        <p14:creationId xmlns:p14="http://schemas.microsoft.com/office/powerpoint/2010/main" val="1261974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1639" y="435889"/>
            <a:ext cx="2353529" cy="461665"/>
          </a:xfrm>
          <a:prstGeom prst="rect">
            <a:avLst/>
          </a:prstGeom>
        </p:spPr>
        <p:txBody>
          <a:bodyPr wrap="none">
            <a:spAutoFit/>
          </a:bodyPr>
          <a:lstStyle/>
          <a:p>
            <a:r>
              <a:rPr lang="en-US" altLang="zh-CN" sz="2400" b="1" i="0" dirty="0" err="1" smtClean="0">
                <a:solidFill>
                  <a:srgbClr val="FF0000"/>
                </a:solidFill>
                <a:effectLst/>
                <a:latin typeface="NexusSerif"/>
              </a:rPr>
              <a:t>SWaT</a:t>
            </a:r>
            <a:r>
              <a:rPr lang="zh-CN" altLang="en-US" sz="2400" b="1" i="0" dirty="0" smtClean="0">
                <a:solidFill>
                  <a:srgbClr val="FF0000"/>
                </a:solidFill>
                <a:effectLst/>
                <a:latin typeface="NexusSerif"/>
              </a:rPr>
              <a:t>和威胁模型</a:t>
            </a:r>
            <a:endParaRPr lang="zh-CN" altLang="en-US" sz="2400" b="1" i="0" dirty="0">
              <a:solidFill>
                <a:srgbClr val="FF0000"/>
              </a:solidFill>
              <a:effectLst/>
              <a:latin typeface="NexusSerif"/>
            </a:endParaRPr>
          </a:p>
        </p:txBody>
      </p:sp>
      <p:pic>
        <p:nvPicPr>
          <p:cNvPr id="3" name="图片 2"/>
          <p:cNvPicPr>
            <a:picLocks noChangeAspect="1"/>
          </p:cNvPicPr>
          <p:nvPr/>
        </p:nvPicPr>
        <p:blipFill>
          <a:blip r:embed="rId2"/>
          <a:stretch>
            <a:fillRect/>
          </a:stretch>
        </p:blipFill>
        <p:spPr>
          <a:xfrm>
            <a:off x="2092563" y="1159851"/>
            <a:ext cx="7707340" cy="3527413"/>
          </a:xfrm>
          <a:prstGeom prst="rect">
            <a:avLst/>
          </a:prstGeom>
        </p:spPr>
      </p:pic>
      <p:sp>
        <p:nvSpPr>
          <p:cNvPr id="4" name="矩形 3"/>
          <p:cNvSpPr/>
          <p:nvPr/>
        </p:nvSpPr>
        <p:spPr>
          <a:xfrm>
            <a:off x="939848" y="5050264"/>
            <a:ext cx="9898251" cy="1754326"/>
          </a:xfrm>
          <a:prstGeom prst="rect">
            <a:avLst/>
          </a:prstGeom>
        </p:spPr>
        <p:txBody>
          <a:bodyPr wrap="square">
            <a:spAutoFit/>
          </a:bodyPr>
          <a:lstStyle/>
          <a:p>
            <a:r>
              <a:rPr lang="zh-CN" altLang="en-US" b="0" i="0" dirty="0" smtClean="0">
                <a:solidFill>
                  <a:srgbClr val="2E2E2E"/>
                </a:solidFill>
                <a:effectLst/>
                <a:latin typeface="NexusSerif"/>
              </a:rPr>
              <a:t>安全水处理 </a:t>
            </a:r>
            <a:r>
              <a:rPr lang="en-US" altLang="zh-CN" b="0" i="0" dirty="0" smtClean="0">
                <a:solidFill>
                  <a:srgbClr val="2E2E2E"/>
                </a:solidFill>
                <a:effectLst/>
                <a:latin typeface="NexusSerif"/>
              </a:rPr>
              <a:t>(</a:t>
            </a:r>
            <a:r>
              <a:rPr lang="en-US" altLang="zh-CN" b="0" i="0" dirty="0" err="1" smtClean="0">
                <a:solidFill>
                  <a:srgbClr val="2E2E2E"/>
                </a:solidFill>
                <a:effectLst/>
                <a:latin typeface="NexusSerif"/>
              </a:rPr>
              <a:t>SWaT</a:t>
            </a:r>
            <a:r>
              <a:rPr lang="en-US" altLang="zh-CN" b="0" i="0" dirty="0" smtClean="0">
                <a:solidFill>
                  <a:srgbClr val="2E2E2E"/>
                </a:solidFill>
                <a:effectLst/>
                <a:latin typeface="NexusSerif"/>
              </a:rPr>
              <a:t>) </a:t>
            </a:r>
            <a:r>
              <a:rPr lang="zh-CN" altLang="en-US" b="0" i="0" dirty="0" smtClean="0">
                <a:solidFill>
                  <a:srgbClr val="2E2E2E"/>
                </a:solidFill>
                <a:effectLst/>
                <a:latin typeface="NexusSerif"/>
              </a:rPr>
              <a:t>是一个全面运行的水处理厂，可生产 </a:t>
            </a:r>
            <a:r>
              <a:rPr lang="en-US" altLang="zh-CN" b="0" i="0" dirty="0" smtClean="0">
                <a:solidFill>
                  <a:srgbClr val="2E2E2E"/>
                </a:solidFill>
                <a:effectLst/>
                <a:latin typeface="NexusSerif"/>
              </a:rPr>
              <a:t>5 </a:t>
            </a:r>
            <a:r>
              <a:rPr lang="zh-CN" altLang="en-US" b="0" i="0" dirty="0" smtClean="0">
                <a:solidFill>
                  <a:srgbClr val="2E2E2E"/>
                </a:solidFill>
                <a:effectLst/>
                <a:latin typeface="NexusSerif"/>
              </a:rPr>
              <a:t>加仑</a:t>
            </a:r>
            <a:r>
              <a:rPr lang="en-US" altLang="zh-CN" b="0" i="0" dirty="0" smtClean="0">
                <a:solidFill>
                  <a:srgbClr val="2E2E2E"/>
                </a:solidFill>
                <a:effectLst/>
                <a:latin typeface="NexusSerif"/>
              </a:rPr>
              <a:t>/</a:t>
            </a:r>
            <a:r>
              <a:rPr lang="zh-CN" altLang="en-US" b="0" i="0" dirty="0" smtClean="0">
                <a:solidFill>
                  <a:srgbClr val="2E2E2E"/>
                </a:solidFill>
                <a:effectLst/>
                <a:latin typeface="NexusSerif"/>
              </a:rPr>
              <a:t>分钟的过滤水 。</a:t>
            </a:r>
            <a:endParaRPr lang="en-US" altLang="zh-CN" b="0" i="0" dirty="0" smtClean="0">
              <a:solidFill>
                <a:srgbClr val="2E2E2E"/>
              </a:solidFill>
              <a:effectLst/>
              <a:latin typeface="NexusSerif"/>
            </a:endParaRPr>
          </a:p>
          <a:p>
            <a:r>
              <a:rPr lang="zh-CN" altLang="en-US" b="0" i="0" dirty="0" smtClean="0">
                <a:solidFill>
                  <a:srgbClr val="2E2E2E"/>
                </a:solidFill>
                <a:effectLst/>
                <a:latin typeface="NexusSerif"/>
              </a:rPr>
              <a:t>该工厂由模仿城市中大型水处理厂的六阶段流程 </a:t>
            </a:r>
            <a:r>
              <a:rPr lang="en-US" altLang="zh-CN" b="0" i="0" dirty="0" smtClean="0">
                <a:solidFill>
                  <a:srgbClr val="2E2E2E"/>
                </a:solidFill>
                <a:effectLst/>
                <a:latin typeface="NexusSerif"/>
              </a:rPr>
              <a:t>(P1-P6) </a:t>
            </a:r>
            <a:r>
              <a:rPr lang="zh-CN" altLang="en-US" b="0" i="0" dirty="0" smtClean="0">
                <a:solidFill>
                  <a:srgbClr val="2E2E2E"/>
                </a:solidFill>
                <a:effectLst/>
                <a:latin typeface="NexusSerif"/>
              </a:rPr>
              <a:t>组成。在阶段 </a:t>
            </a:r>
            <a:r>
              <a:rPr lang="en-US" altLang="zh-CN" b="0" i="0" dirty="0" smtClean="0">
                <a:solidFill>
                  <a:srgbClr val="2E2E2E"/>
                </a:solidFill>
                <a:effectLst/>
                <a:latin typeface="NexusSerif"/>
              </a:rPr>
              <a:t>1 (P1) </a:t>
            </a:r>
            <a:r>
              <a:rPr lang="zh-CN" altLang="en-US" b="0" i="0" dirty="0" smtClean="0">
                <a:solidFill>
                  <a:srgbClr val="2E2E2E"/>
                </a:solidFill>
                <a:effectLst/>
                <a:latin typeface="NexusSerif"/>
              </a:rPr>
              <a:t>中，原水进入水箱 </a:t>
            </a:r>
            <a:r>
              <a:rPr lang="en-US" altLang="zh-CN" b="0" i="0" dirty="0" smtClean="0">
                <a:solidFill>
                  <a:srgbClr val="2E2E2E"/>
                </a:solidFill>
                <a:effectLst/>
                <a:latin typeface="NexusSerif"/>
              </a:rPr>
              <a:t>T101</a:t>
            </a:r>
            <a:r>
              <a:rPr lang="zh-CN" altLang="en-US" b="0" i="0" dirty="0" smtClean="0">
                <a:solidFill>
                  <a:srgbClr val="2E2E2E"/>
                </a:solidFill>
                <a:effectLst/>
                <a:latin typeface="NexusSerif"/>
              </a:rPr>
              <a:t>。在第 </a:t>
            </a:r>
            <a:r>
              <a:rPr lang="en-US" altLang="zh-CN" b="0" i="0" dirty="0" smtClean="0">
                <a:solidFill>
                  <a:srgbClr val="2E2E2E"/>
                </a:solidFill>
                <a:effectLst/>
                <a:latin typeface="NexusSerif"/>
              </a:rPr>
              <a:t>2 </a:t>
            </a:r>
            <a:r>
              <a:rPr lang="zh-CN" altLang="en-US" b="0" i="0" dirty="0" smtClean="0">
                <a:solidFill>
                  <a:srgbClr val="2E2E2E"/>
                </a:solidFill>
                <a:effectLst/>
                <a:latin typeface="NexusSerif"/>
              </a:rPr>
              <a:t>阶段 </a:t>
            </a:r>
            <a:r>
              <a:rPr lang="en-US" altLang="zh-CN" b="0" i="0" dirty="0" smtClean="0">
                <a:solidFill>
                  <a:srgbClr val="2E2E2E"/>
                </a:solidFill>
                <a:effectLst/>
                <a:latin typeface="NexusSerif"/>
              </a:rPr>
              <a:t>(P2) </a:t>
            </a:r>
            <a:r>
              <a:rPr lang="zh-CN" altLang="en-US" b="0" i="0" dirty="0" smtClean="0">
                <a:solidFill>
                  <a:srgbClr val="2E2E2E"/>
                </a:solidFill>
                <a:effectLst/>
                <a:latin typeface="NexusSerif"/>
              </a:rPr>
              <a:t>中，进行预处理过程以保持水质，而在第 </a:t>
            </a:r>
            <a:r>
              <a:rPr lang="en-US" altLang="zh-CN" b="0" i="0" dirty="0" smtClean="0">
                <a:solidFill>
                  <a:srgbClr val="2E2E2E"/>
                </a:solidFill>
                <a:effectLst/>
                <a:latin typeface="NexusSerif"/>
              </a:rPr>
              <a:t>3 </a:t>
            </a:r>
            <a:r>
              <a:rPr lang="zh-CN" altLang="en-US" b="0" i="0" dirty="0" smtClean="0">
                <a:solidFill>
                  <a:srgbClr val="2E2E2E"/>
                </a:solidFill>
                <a:effectLst/>
                <a:latin typeface="NexusSerif"/>
              </a:rPr>
              <a:t>阶段 </a:t>
            </a:r>
            <a:r>
              <a:rPr lang="en-US" altLang="zh-CN" b="0" i="0" dirty="0" smtClean="0">
                <a:solidFill>
                  <a:srgbClr val="2E2E2E"/>
                </a:solidFill>
                <a:effectLst/>
                <a:latin typeface="NexusSerif"/>
              </a:rPr>
              <a:t>(P3) </a:t>
            </a:r>
            <a:r>
              <a:rPr lang="zh-CN" altLang="en-US" b="0" i="0" dirty="0" smtClean="0">
                <a:solidFill>
                  <a:srgbClr val="2E2E2E"/>
                </a:solidFill>
                <a:effectLst/>
                <a:latin typeface="NexusSerif"/>
              </a:rPr>
              <a:t>中，使用超滤装置过滤掉不需要的固体。在第 </a:t>
            </a:r>
            <a:r>
              <a:rPr lang="en-US" altLang="zh-CN" b="0" i="0" dirty="0" smtClean="0">
                <a:solidFill>
                  <a:srgbClr val="2E2E2E"/>
                </a:solidFill>
                <a:effectLst/>
                <a:latin typeface="NexusSerif"/>
              </a:rPr>
              <a:t>4 </a:t>
            </a:r>
            <a:r>
              <a:rPr lang="zh-CN" altLang="en-US" b="0" i="0" dirty="0" smtClean="0">
                <a:solidFill>
                  <a:srgbClr val="2E2E2E"/>
                </a:solidFill>
                <a:effectLst/>
                <a:latin typeface="NexusSerif"/>
              </a:rPr>
              <a:t>阶段 </a:t>
            </a:r>
            <a:r>
              <a:rPr lang="en-US" altLang="zh-CN" b="0" i="0" dirty="0" smtClean="0">
                <a:solidFill>
                  <a:srgbClr val="2E2E2E"/>
                </a:solidFill>
                <a:effectLst/>
                <a:latin typeface="NexusSerif"/>
              </a:rPr>
              <a:t>(P4) </a:t>
            </a:r>
            <a:r>
              <a:rPr lang="zh-CN" altLang="en-US" b="0" i="0" dirty="0" smtClean="0">
                <a:solidFill>
                  <a:srgbClr val="2E2E2E"/>
                </a:solidFill>
                <a:effectLst/>
                <a:latin typeface="NexusSerif"/>
              </a:rPr>
              <a:t>中，脱氯过程去除游离氯。通过反渗透去除无机杂质在第 </a:t>
            </a:r>
            <a:r>
              <a:rPr lang="en-US" altLang="zh-CN" b="0" i="0" dirty="0" smtClean="0">
                <a:solidFill>
                  <a:srgbClr val="2E2E2E"/>
                </a:solidFill>
                <a:effectLst/>
                <a:latin typeface="NexusSerif"/>
              </a:rPr>
              <a:t>5 </a:t>
            </a:r>
            <a:r>
              <a:rPr lang="zh-CN" altLang="en-US" b="0" i="0" dirty="0" smtClean="0">
                <a:solidFill>
                  <a:srgbClr val="2E2E2E"/>
                </a:solidFill>
                <a:effectLst/>
                <a:latin typeface="NexusSerif"/>
              </a:rPr>
              <a:t>阶段 </a:t>
            </a:r>
            <a:r>
              <a:rPr lang="en-US" altLang="zh-CN" b="0" i="0" dirty="0" smtClean="0">
                <a:solidFill>
                  <a:srgbClr val="2E2E2E"/>
                </a:solidFill>
                <a:effectLst/>
                <a:latin typeface="NexusSerif"/>
              </a:rPr>
              <a:t>(P5)</a:t>
            </a:r>
            <a:r>
              <a:rPr lang="zh-CN" altLang="en-US" b="0" i="0" dirty="0" smtClean="0">
                <a:solidFill>
                  <a:srgbClr val="2E2E2E"/>
                </a:solidFill>
                <a:effectLst/>
                <a:latin typeface="NexusSerif"/>
              </a:rPr>
              <a:t>。在阶段 </a:t>
            </a:r>
            <a:r>
              <a:rPr lang="en-US" altLang="zh-CN" b="0" i="0" dirty="0" smtClean="0">
                <a:solidFill>
                  <a:srgbClr val="2E2E2E"/>
                </a:solidFill>
                <a:effectLst/>
                <a:latin typeface="NexusSerif"/>
              </a:rPr>
              <a:t>6 (P6) </a:t>
            </a:r>
            <a:r>
              <a:rPr lang="zh-CN" altLang="en-US" b="0" i="0" dirty="0" smtClean="0">
                <a:solidFill>
                  <a:srgbClr val="2E2E2E"/>
                </a:solidFill>
                <a:effectLst/>
                <a:latin typeface="NexusSerif"/>
              </a:rPr>
              <a:t>中控制清洗超滤装置的反冲洗过程。过滤后的水循环到第一阶段。</a:t>
            </a:r>
            <a:endParaRPr lang="zh-CN" altLang="en-US" dirty="0"/>
          </a:p>
        </p:txBody>
      </p:sp>
      <p:sp>
        <p:nvSpPr>
          <p:cNvPr id="5" name="矩形 4"/>
          <p:cNvSpPr/>
          <p:nvPr/>
        </p:nvSpPr>
        <p:spPr>
          <a:xfrm>
            <a:off x="813137" y="1379371"/>
            <a:ext cx="958917" cy="400110"/>
          </a:xfrm>
          <a:prstGeom prst="rect">
            <a:avLst/>
          </a:prstGeom>
        </p:spPr>
        <p:txBody>
          <a:bodyPr wrap="none">
            <a:spAutoFit/>
          </a:bodyPr>
          <a:lstStyle/>
          <a:p>
            <a:r>
              <a:rPr lang="zh-CN" altLang="en-US" sz="2000" b="1" i="0" dirty="0" smtClean="0">
                <a:solidFill>
                  <a:srgbClr val="505050"/>
                </a:solidFill>
                <a:effectLst/>
                <a:latin typeface="NexusSerif"/>
              </a:rPr>
              <a:t>试验台</a:t>
            </a:r>
            <a:endParaRPr lang="zh-CN" altLang="en-US" sz="2000" b="1" i="0" dirty="0">
              <a:solidFill>
                <a:srgbClr val="505050"/>
              </a:solidFill>
              <a:effectLst/>
              <a:latin typeface="NexusSerif"/>
            </a:endParaRPr>
          </a:p>
        </p:txBody>
      </p:sp>
    </p:spTree>
    <p:extLst>
      <p:ext uri="{BB962C8B-B14F-4D97-AF65-F5344CB8AC3E}">
        <p14:creationId xmlns:p14="http://schemas.microsoft.com/office/powerpoint/2010/main" val="1531609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9797" y="966084"/>
            <a:ext cx="1800493" cy="369332"/>
          </a:xfrm>
          <a:prstGeom prst="rect">
            <a:avLst/>
          </a:prstGeom>
        </p:spPr>
        <p:txBody>
          <a:bodyPr wrap="none">
            <a:spAutoFit/>
          </a:bodyPr>
          <a:lstStyle/>
          <a:p>
            <a:r>
              <a:rPr lang="zh-CN" altLang="en-US" b="1" i="0" dirty="0" smtClean="0">
                <a:solidFill>
                  <a:srgbClr val="505050"/>
                </a:solidFill>
                <a:effectLst/>
                <a:latin typeface="NexusSerif"/>
              </a:rPr>
              <a:t>威胁模型和攻击</a:t>
            </a:r>
            <a:endParaRPr lang="zh-CN" altLang="en-US" b="1" i="0" dirty="0">
              <a:solidFill>
                <a:srgbClr val="505050"/>
              </a:solidFill>
              <a:effectLst/>
              <a:latin typeface="NexusSerif"/>
            </a:endParaRPr>
          </a:p>
        </p:txBody>
      </p:sp>
      <p:pic>
        <p:nvPicPr>
          <p:cNvPr id="3" name="图片 2"/>
          <p:cNvPicPr>
            <a:picLocks noChangeAspect="1"/>
          </p:cNvPicPr>
          <p:nvPr/>
        </p:nvPicPr>
        <p:blipFill>
          <a:blip r:embed="rId2"/>
          <a:stretch>
            <a:fillRect/>
          </a:stretch>
        </p:blipFill>
        <p:spPr>
          <a:xfrm>
            <a:off x="4333232" y="1335416"/>
            <a:ext cx="7981795" cy="4839606"/>
          </a:xfrm>
          <a:prstGeom prst="rect">
            <a:avLst/>
          </a:prstGeom>
        </p:spPr>
      </p:pic>
      <p:sp>
        <p:nvSpPr>
          <p:cNvPr id="4" name="矩形 3"/>
          <p:cNvSpPr/>
          <p:nvPr/>
        </p:nvSpPr>
        <p:spPr>
          <a:xfrm>
            <a:off x="283008" y="2701869"/>
            <a:ext cx="4050224" cy="1477328"/>
          </a:xfrm>
          <a:prstGeom prst="rect">
            <a:avLst/>
          </a:prstGeom>
        </p:spPr>
        <p:txBody>
          <a:bodyPr wrap="square">
            <a:spAutoFit/>
          </a:bodyPr>
          <a:lstStyle/>
          <a:p>
            <a:r>
              <a:rPr lang="en-US" altLang="zh-CN" b="0" i="0" dirty="0" err="1" smtClean="0">
                <a:solidFill>
                  <a:srgbClr val="2E2E2E"/>
                </a:solidFill>
                <a:effectLst/>
                <a:latin typeface="NexusSerif"/>
              </a:rPr>
              <a:t>SWaT</a:t>
            </a:r>
            <a:r>
              <a:rPr lang="zh-CN" altLang="en-US" b="0" i="0" dirty="0" smtClean="0">
                <a:solidFill>
                  <a:srgbClr val="2E2E2E"/>
                </a:solidFill>
                <a:effectLst/>
                <a:latin typeface="NexusSerif"/>
              </a:rPr>
              <a:t>测试台旨在不间断地连续运行。</a:t>
            </a:r>
            <a:r>
              <a:rPr lang="en-US" altLang="zh-CN" b="0" i="0" dirty="0" smtClean="0">
                <a:solidFill>
                  <a:srgbClr val="2E2E2E"/>
                </a:solidFill>
                <a:effectLst/>
                <a:latin typeface="NexusSerif"/>
              </a:rPr>
              <a:t>PLC 1 </a:t>
            </a:r>
            <a:r>
              <a:rPr lang="zh-CN" altLang="en-US" b="0" i="0" dirty="0" smtClean="0">
                <a:solidFill>
                  <a:srgbClr val="2E2E2E"/>
                </a:solidFill>
                <a:effectLst/>
                <a:latin typeface="NexusSerif"/>
              </a:rPr>
              <a:t>和 </a:t>
            </a:r>
            <a:r>
              <a:rPr lang="en-US" altLang="zh-CN" b="0" i="0" dirty="0" smtClean="0">
                <a:solidFill>
                  <a:srgbClr val="2E2E2E"/>
                </a:solidFill>
                <a:effectLst/>
                <a:latin typeface="NexusSerif"/>
              </a:rPr>
              <a:t>PLC 3 </a:t>
            </a:r>
            <a:r>
              <a:rPr lang="zh-CN" altLang="en-US" b="0" i="0" dirty="0" smtClean="0">
                <a:solidFill>
                  <a:srgbClr val="2E2E2E"/>
                </a:solidFill>
                <a:effectLst/>
                <a:latin typeface="NexusSerif"/>
              </a:rPr>
              <a:t>分别监测和控制阶段 </a:t>
            </a:r>
            <a:r>
              <a:rPr lang="en-US" altLang="zh-CN" b="0" i="0" dirty="0" smtClean="0">
                <a:solidFill>
                  <a:srgbClr val="2E2E2E"/>
                </a:solidFill>
                <a:effectLst/>
                <a:latin typeface="NexusSerif"/>
              </a:rPr>
              <a:t>1 </a:t>
            </a:r>
            <a:r>
              <a:rPr lang="zh-CN" altLang="en-US" b="0" i="0" dirty="0" smtClean="0">
                <a:solidFill>
                  <a:srgbClr val="2E2E2E"/>
                </a:solidFill>
                <a:effectLst/>
                <a:latin typeface="NexusSerif"/>
              </a:rPr>
              <a:t>和 </a:t>
            </a:r>
            <a:r>
              <a:rPr lang="en-US" altLang="zh-CN" b="0" i="0" dirty="0" smtClean="0">
                <a:solidFill>
                  <a:srgbClr val="2E2E2E"/>
                </a:solidFill>
                <a:effectLst/>
                <a:latin typeface="NexusSerif"/>
              </a:rPr>
              <a:t>3 </a:t>
            </a:r>
            <a:r>
              <a:rPr lang="zh-CN" altLang="en-US" b="0" i="0" dirty="0" smtClean="0">
                <a:solidFill>
                  <a:srgbClr val="2E2E2E"/>
                </a:solidFill>
                <a:effectLst/>
                <a:latin typeface="NexusSerif"/>
              </a:rPr>
              <a:t>中传感器</a:t>
            </a:r>
            <a:r>
              <a:rPr lang="en-US" altLang="zh-CN" b="0" i="0" dirty="0" smtClean="0">
                <a:solidFill>
                  <a:srgbClr val="2E2E2E"/>
                </a:solidFill>
                <a:effectLst/>
                <a:latin typeface="NexusSerif"/>
              </a:rPr>
              <a:t>/</a:t>
            </a:r>
            <a:r>
              <a:rPr lang="zh-CN" altLang="en-US" b="0" i="0" dirty="0" smtClean="0">
                <a:solidFill>
                  <a:srgbClr val="2E2E2E"/>
                </a:solidFill>
                <a:effectLst/>
                <a:latin typeface="NexusSerif"/>
              </a:rPr>
              <a:t>执行器的活动。在</a:t>
            </a:r>
            <a:r>
              <a:rPr lang="en-US" altLang="zh-CN" b="0" i="0" dirty="0" err="1" smtClean="0">
                <a:solidFill>
                  <a:srgbClr val="2E2E2E"/>
                </a:solidFill>
                <a:effectLst/>
                <a:latin typeface="NexusSerif"/>
              </a:rPr>
              <a:t>SWaT</a:t>
            </a:r>
            <a:r>
              <a:rPr lang="zh-CN" altLang="en-US" b="0" i="0" dirty="0" smtClean="0">
                <a:solidFill>
                  <a:srgbClr val="2E2E2E"/>
                </a:solidFill>
                <a:effectLst/>
                <a:latin typeface="NexusSerif"/>
              </a:rPr>
              <a:t>的正常运行期间，水箱</a:t>
            </a:r>
            <a:r>
              <a:rPr lang="en-US" altLang="zh-CN" b="0" i="0" dirty="0" smtClean="0">
                <a:solidFill>
                  <a:srgbClr val="2E2E2E"/>
                </a:solidFill>
                <a:effectLst/>
                <a:latin typeface="NexusSerif"/>
              </a:rPr>
              <a:t>T101</a:t>
            </a:r>
            <a:r>
              <a:rPr lang="zh-CN" altLang="en-US" b="0" i="0" dirty="0" smtClean="0">
                <a:solidFill>
                  <a:srgbClr val="2E2E2E"/>
                </a:solidFill>
                <a:effectLst/>
                <a:latin typeface="NexusSerif"/>
              </a:rPr>
              <a:t>中的水被传送到水箱</a:t>
            </a:r>
            <a:r>
              <a:rPr lang="en-US" altLang="zh-CN" b="0" i="0" dirty="0" smtClean="0">
                <a:solidFill>
                  <a:srgbClr val="2E2E2E"/>
                </a:solidFill>
                <a:effectLst/>
                <a:latin typeface="NexusSerif"/>
              </a:rPr>
              <a:t>T301</a:t>
            </a:r>
            <a:r>
              <a:rPr lang="zh-CN" altLang="en-US" b="0" i="0" dirty="0" smtClean="0">
                <a:solidFill>
                  <a:srgbClr val="2E2E2E"/>
                </a:solidFill>
                <a:effectLst/>
                <a:latin typeface="NexusSerif"/>
              </a:rPr>
              <a:t>。</a:t>
            </a:r>
            <a:endParaRPr lang="zh-CN" altLang="en-US" dirty="0"/>
          </a:p>
        </p:txBody>
      </p:sp>
      <p:sp>
        <p:nvSpPr>
          <p:cNvPr id="5" name="矩形 4"/>
          <p:cNvSpPr/>
          <p:nvPr/>
        </p:nvSpPr>
        <p:spPr>
          <a:xfrm>
            <a:off x="372439" y="422682"/>
            <a:ext cx="2353529" cy="461665"/>
          </a:xfrm>
          <a:prstGeom prst="rect">
            <a:avLst/>
          </a:prstGeom>
        </p:spPr>
        <p:txBody>
          <a:bodyPr wrap="none">
            <a:spAutoFit/>
          </a:bodyPr>
          <a:lstStyle/>
          <a:p>
            <a:r>
              <a:rPr lang="en-US" altLang="zh-CN" sz="2400" b="1" i="0" dirty="0" err="1" smtClean="0">
                <a:solidFill>
                  <a:srgbClr val="FF0000"/>
                </a:solidFill>
                <a:effectLst/>
                <a:latin typeface="NexusSerif"/>
              </a:rPr>
              <a:t>SWaT</a:t>
            </a:r>
            <a:r>
              <a:rPr lang="zh-CN" altLang="en-US" sz="2400" b="1" i="0" dirty="0" smtClean="0">
                <a:solidFill>
                  <a:srgbClr val="FF0000"/>
                </a:solidFill>
                <a:effectLst/>
                <a:latin typeface="NexusSerif"/>
              </a:rPr>
              <a:t>和威胁模型</a:t>
            </a:r>
            <a:endParaRPr lang="zh-CN" altLang="en-US" sz="2400" b="1" i="0" dirty="0">
              <a:solidFill>
                <a:srgbClr val="FF0000"/>
              </a:solidFill>
              <a:effectLst/>
              <a:latin typeface="NexusSerif"/>
            </a:endParaRPr>
          </a:p>
        </p:txBody>
      </p:sp>
    </p:spTree>
    <p:extLst>
      <p:ext uri="{BB962C8B-B14F-4D97-AF65-F5344CB8AC3E}">
        <p14:creationId xmlns:p14="http://schemas.microsoft.com/office/powerpoint/2010/main" val="1846535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84276" y="595046"/>
            <a:ext cx="7558649" cy="4238193"/>
          </a:xfrm>
          <a:prstGeom prst="rect">
            <a:avLst/>
          </a:prstGeom>
        </p:spPr>
      </p:pic>
      <p:sp>
        <p:nvSpPr>
          <p:cNvPr id="4" name="矩形 3"/>
          <p:cNvSpPr/>
          <p:nvPr/>
        </p:nvSpPr>
        <p:spPr>
          <a:xfrm>
            <a:off x="542441" y="4833239"/>
            <a:ext cx="11360258" cy="2031325"/>
          </a:xfrm>
          <a:prstGeom prst="rect">
            <a:avLst/>
          </a:prstGeom>
        </p:spPr>
        <p:txBody>
          <a:bodyPr wrap="square">
            <a:spAutoFit/>
          </a:bodyPr>
          <a:lstStyle/>
          <a:p>
            <a:r>
              <a:rPr lang="zh-CN" altLang="en-US" b="0" i="0" dirty="0" smtClean="0">
                <a:solidFill>
                  <a:srgbClr val="2E2E2E"/>
                </a:solidFill>
                <a:effectLst/>
                <a:latin typeface="NexusSerif"/>
              </a:rPr>
              <a:t>假设 </a:t>
            </a:r>
            <a:r>
              <a:rPr lang="en-US" altLang="zh-CN" b="0" i="0" dirty="0" err="1" smtClean="0">
                <a:solidFill>
                  <a:srgbClr val="2E2E2E"/>
                </a:solidFill>
                <a:effectLst/>
                <a:latin typeface="NexusSerif"/>
              </a:rPr>
              <a:t>SWaT</a:t>
            </a:r>
            <a:r>
              <a:rPr lang="en-US" altLang="zh-CN" b="0" i="0" dirty="0" smtClean="0">
                <a:solidFill>
                  <a:srgbClr val="2E2E2E"/>
                </a:solidFill>
                <a:effectLst/>
                <a:latin typeface="NexusSerif"/>
              </a:rPr>
              <a:t> </a:t>
            </a:r>
            <a:r>
              <a:rPr lang="zh-CN" altLang="en-US" b="0" i="0" dirty="0" smtClean="0">
                <a:solidFill>
                  <a:srgbClr val="2E2E2E"/>
                </a:solidFill>
                <a:effectLst/>
                <a:latin typeface="NexusSerif"/>
              </a:rPr>
              <a:t>的正常运行受到网络攻击的影响，这些网络攻击通过欺骗传感器测量值将错误测量值注入 </a:t>
            </a:r>
            <a:r>
              <a:rPr lang="en-US" altLang="zh-CN" b="0" i="0" dirty="0" smtClean="0">
                <a:solidFill>
                  <a:srgbClr val="2E2E2E"/>
                </a:solidFill>
                <a:effectLst/>
                <a:latin typeface="NexusSerif"/>
              </a:rPr>
              <a:t>PLC</a:t>
            </a:r>
            <a:r>
              <a:rPr lang="zh-CN" altLang="en-US" b="0" i="0" dirty="0" smtClean="0">
                <a:solidFill>
                  <a:srgbClr val="2E2E2E"/>
                </a:solidFill>
                <a:effectLst/>
                <a:latin typeface="NexusSerif"/>
              </a:rPr>
              <a:t>。</a:t>
            </a:r>
            <a:endParaRPr lang="en-US" altLang="zh-CN" b="0" i="0" dirty="0" smtClean="0">
              <a:solidFill>
                <a:srgbClr val="2E2E2E"/>
              </a:solidFill>
              <a:effectLst/>
              <a:latin typeface="NexusSerif"/>
            </a:endParaRPr>
          </a:p>
          <a:p>
            <a:r>
              <a:rPr lang="zh-CN" altLang="en-US" dirty="0">
                <a:solidFill>
                  <a:srgbClr val="2E2E2E"/>
                </a:solidFill>
                <a:latin typeface="NexusSerif"/>
              </a:rPr>
              <a:t>每个罐有四个液位标记，分别是</a:t>
            </a:r>
            <a:r>
              <a:rPr lang="en-US" altLang="zh-CN" dirty="0">
                <a:solidFill>
                  <a:srgbClr val="2E2E2E"/>
                </a:solidFill>
                <a:latin typeface="NexusSerif"/>
              </a:rPr>
              <a:t>LL</a:t>
            </a:r>
            <a:r>
              <a:rPr lang="zh-CN" altLang="en-US" dirty="0">
                <a:solidFill>
                  <a:srgbClr val="2E2E2E"/>
                </a:solidFill>
                <a:latin typeface="NexusSerif"/>
              </a:rPr>
              <a:t>（</a:t>
            </a:r>
            <a:r>
              <a:rPr lang="en-US" altLang="zh-CN" dirty="0">
                <a:solidFill>
                  <a:srgbClr val="2E2E2E"/>
                </a:solidFill>
                <a:latin typeface="NexusSerif"/>
              </a:rPr>
              <a:t>Low </a:t>
            </a:r>
            <a:r>
              <a:rPr lang="en-US" altLang="zh-CN" dirty="0" err="1">
                <a:solidFill>
                  <a:srgbClr val="2E2E2E"/>
                </a:solidFill>
                <a:latin typeface="NexusSerif"/>
              </a:rPr>
              <a:t>Low</a:t>
            </a:r>
            <a:r>
              <a:rPr lang="zh-CN" altLang="en-US" dirty="0">
                <a:solidFill>
                  <a:srgbClr val="2E2E2E"/>
                </a:solidFill>
                <a:latin typeface="NexusSerif"/>
              </a:rPr>
              <a:t>）、</a:t>
            </a:r>
            <a:r>
              <a:rPr lang="en-US" altLang="zh-CN" dirty="0">
                <a:solidFill>
                  <a:srgbClr val="2E2E2E"/>
                </a:solidFill>
                <a:latin typeface="NexusSerif"/>
              </a:rPr>
              <a:t>L</a:t>
            </a:r>
            <a:r>
              <a:rPr lang="zh-CN" altLang="en-US" dirty="0">
                <a:solidFill>
                  <a:srgbClr val="2E2E2E"/>
                </a:solidFill>
                <a:latin typeface="NexusSerif"/>
              </a:rPr>
              <a:t>（</a:t>
            </a:r>
            <a:r>
              <a:rPr lang="en-US" altLang="zh-CN" dirty="0">
                <a:solidFill>
                  <a:srgbClr val="2E2E2E"/>
                </a:solidFill>
                <a:latin typeface="NexusSerif"/>
              </a:rPr>
              <a:t>Low</a:t>
            </a:r>
            <a:r>
              <a:rPr lang="zh-CN" altLang="en-US" dirty="0">
                <a:solidFill>
                  <a:srgbClr val="2E2E2E"/>
                </a:solidFill>
                <a:latin typeface="NexusSerif"/>
              </a:rPr>
              <a:t>）、</a:t>
            </a:r>
            <a:r>
              <a:rPr lang="en-US" altLang="zh-CN" dirty="0">
                <a:solidFill>
                  <a:srgbClr val="2E2E2E"/>
                </a:solidFill>
                <a:latin typeface="NexusSerif"/>
              </a:rPr>
              <a:t>H</a:t>
            </a:r>
            <a:r>
              <a:rPr lang="zh-CN" altLang="en-US" dirty="0">
                <a:solidFill>
                  <a:srgbClr val="2E2E2E"/>
                </a:solidFill>
                <a:latin typeface="NexusSerif"/>
              </a:rPr>
              <a:t>（</a:t>
            </a:r>
            <a:r>
              <a:rPr lang="en-US" altLang="zh-CN" dirty="0">
                <a:solidFill>
                  <a:srgbClr val="2E2E2E"/>
                </a:solidFill>
                <a:latin typeface="NexusSerif"/>
              </a:rPr>
              <a:t>High</a:t>
            </a:r>
            <a:r>
              <a:rPr lang="zh-CN" altLang="en-US" dirty="0">
                <a:solidFill>
                  <a:srgbClr val="2E2E2E"/>
                </a:solidFill>
                <a:latin typeface="NexusSerif"/>
              </a:rPr>
              <a:t>）和</a:t>
            </a:r>
            <a:r>
              <a:rPr lang="en-US" altLang="zh-CN" dirty="0">
                <a:solidFill>
                  <a:srgbClr val="2E2E2E"/>
                </a:solidFill>
                <a:latin typeface="NexusSerif"/>
              </a:rPr>
              <a:t>HH</a:t>
            </a:r>
            <a:r>
              <a:rPr lang="zh-CN" altLang="en-US" dirty="0">
                <a:solidFill>
                  <a:srgbClr val="2E2E2E"/>
                </a:solidFill>
                <a:latin typeface="NexusSerif"/>
              </a:rPr>
              <a:t>（</a:t>
            </a:r>
            <a:r>
              <a:rPr lang="en-US" altLang="zh-CN" dirty="0">
                <a:solidFill>
                  <a:srgbClr val="2E2E2E"/>
                </a:solidFill>
                <a:latin typeface="NexusSerif"/>
              </a:rPr>
              <a:t>High </a:t>
            </a:r>
            <a:r>
              <a:rPr lang="en-US" altLang="zh-CN" dirty="0" err="1">
                <a:solidFill>
                  <a:srgbClr val="2E2E2E"/>
                </a:solidFill>
                <a:latin typeface="NexusSerif"/>
              </a:rPr>
              <a:t>High</a:t>
            </a:r>
            <a:r>
              <a:rPr lang="zh-CN" altLang="en-US" dirty="0">
                <a:solidFill>
                  <a:srgbClr val="2E2E2E"/>
                </a:solidFill>
                <a:latin typeface="NexusSerif"/>
              </a:rPr>
              <a:t>）。水位由传感器 </a:t>
            </a:r>
            <a:r>
              <a:rPr lang="en-US" altLang="zh-CN" dirty="0">
                <a:solidFill>
                  <a:srgbClr val="2E2E2E"/>
                </a:solidFill>
                <a:latin typeface="NexusSerif"/>
              </a:rPr>
              <a:t>LIT101 </a:t>
            </a:r>
            <a:r>
              <a:rPr lang="zh-CN" altLang="en-US" dirty="0">
                <a:solidFill>
                  <a:srgbClr val="2E2E2E"/>
                </a:solidFill>
                <a:latin typeface="NexusSerif"/>
              </a:rPr>
              <a:t>和 </a:t>
            </a:r>
            <a:r>
              <a:rPr lang="en-US" altLang="zh-CN" dirty="0">
                <a:solidFill>
                  <a:srgbClr val="2E2E2E"/>
                </a:solidFill>
                <a:latin typeface="NexusSerif"/>
              </a:rPr>
              <a:t>LIT301 </a:t>
            </a:r>
            <a:r>
              <a:rPr lang="zh-CN" altLang="en-US" dirty="0">
                <a:solidFill>
                  <a:srgbClr val="2E2E2E"/>
                </a:solidFill>
                <a:latin typeface="NexusSerif"/>
              </a:rPr>
              <a:t>连续监测，分别用于水箱 </a:t>
            </a:r>
            <a:r>
              <a:rPr lang="en-US" altLang="zh-CN" dirty="0">
                <a:solidFill>
                  <a:srgbClr val="2E2E2E"/>
                </a:solidFill>
                <a:latin typeface="NexusSerif"/>
              </a:rPr>
              <a:t>T101 </a:t>
            </a:r>
            <a:r>
              <a:rPr lang="zh-CN" altLang="en-US" dirty="0">
                <a:solidFill>
                  <a:srgbClr val="2E2E2E"/>
                </a:solidFill>
                <a:latin typeface="NexusSerif"/>
              </a:rPr>
              <a:t>和 </a:t>
            </a:r>
            <a:r>
              <a:rPr lang="en-US" altLang="zh-CN" dirty="0">
                <a:solidFill>
                  <a:srgbClr val="2E2E2E"/>
                </a:solidFill>
                <a:latin typeface="NexusSerif"/>
              </a:rPr>
              <a:t>T301</a:t>
            </a:r>
            <a:r>
              <a:rPr lang="zh-CN" altLang="en-US" dirty="0">
                <a:solidFill>
                  <a:srgbClr val="2E2E2E"/>
                </a:solidFill>
                <a:latin typeface="NexusSerif"/>
              </a:rPr>
              <a:t>。当 </a:t>
            </a:r>
            <a:r>
              <a:rPr lang="en-US" altLang="zh-CN" dirty="0">
                <a:solidFill>
                  <a:srgbClr val="2E2E2E"/>
                </a:solidFill>
                <a:latin typeface="NexusSerif"/>
              </a:rPr>
              <a:t>T101 </a:t>
            </a:r>
            <a:r>
              <a:rPr lang="zh-CN" altLang="en-US" dirty="0">
                <a:solidFill>
                  <a:srgbClr val="2E2E2E"/>
                </a:solidFill>
                <a:latin typeface="NexusSerif"/>
              </a:rPr>
              <a:t>中的水位低于“</a:t>
            </a:r>
            <a:r>
              <a:rPr lang="en-US" altLang="zh-CN" dirty="0">
                <a:solidFill>
                  <a:srgbClr val="2E2E2E"/>
                </a:solidFill>
                <a:latin typeface="NexusSerif"/>
              </a:rPr>
              <a:t>L”</a:t>
            </a:r>
            <a:r>
              <a:rPr lang="zh-CN" altLang="en-US" dirty="0">
                <a:solidFill>
                  <a:srgbClr val="2E2E2E"/>
                </a:solidFill>
                <a:latin typeface="NexusSerif"/>
              </a:rPr>
              <a:t>时，电动阀 </a:t>
            </a:r>
            <a:r>
              <a:rPr lang="en-US" altLang="zh-CN" dirty="0">
                <a:solidFill>
                  <a:srgbClr val="2E2E2E"/>
                </a:solidFill>
                <a:latin typeface="NexusSerif"/>
              </a:rPr>
              <a:t>MV101 </a:t>
            </a:r>
            <a:r>
              <a:rPr lang="zh-CN" altLang="en-US" dirty="0">
                <a:solidFill>
                  <a:srgbClr val="2E2E2E"/>
                </a:solidFill>
                <a:latin typeface="NexusSerif"/>
              </a:rPr>
              <a:t>打开以使水流入。同样，当 </a:t>
            </a:r>
            <a:r>
              <a:rPr lang="en-US" altLang="zh-CN" dirty="0">
                <a:solidFill>
                  <a:srgbClr val="2E2E2E"/>
                </a:solidFill>
                <a:latin typeface="NexusSerif"/>
              </a:rPr>
              <a:t>T301 </a:t>
            </a:r>
            <a:r>
              <a:rPr lang="zh-CN" altLang="en-US" dirty="0">
                <a:solidFill>
                  <a:srgbClr val="2E2E2E"/>
                </a:solidFill>
                <a:latin typeface="NexusSerif"/>
              </a:rPr>
              <a:t>中的水位低于“</a:t>
            </a:r>
            <a:r>
              <a:rPr lang="en-US" altLang="zh-CN" dirty="0">
                <a:solidFill>
                  <a:srgbClr val="2E2E2E"/>
                </a:solidFill>
                <a:latin typeface="NexusSerif"/>
              </a:rPr>
              <a:t>L”</a:t>
            </a:r>
            <a:r>
              <a:rPr lang="zh-CN" altLang="en-US" dirty="0">
                <a:solidFill>
                  <a:srgbClr val="2E2E2E"/>
                </a:solidFill>
                <a:latin typeface="NexusSerif"/>
              </a:rPr>
              <a:t>，而 </a:t>
            </a:r>
            <a:r>
              <a:rPr lang="en-US" altLang="zh-CN" dirty="0">
                <a:solidFill>
                  <a:srgbClr val="2E2E2E"/>
                </a:solidFill>
                <a:latin typeface="NexusSerif"/>
              </a:rPr>
              <a:t>T101 </a:t>
            </a:r>
            <a:r>
              <a:rPr lang="zh-CN" altLang="en-US" dirty="0">
                <a:solidFill>
                  <a:srgbClr val="2E2E2E"/>
                </a:solidFill>
                <a:latin typeface="NexusSerif"/>
              </a:rPr>
              <a:t>中的水位高于“</a:t>
            </a:r>
            <a:r>
              <a:rPr lang="en-US" altLang="zh-CN" dirty="0">
                <a:solidFill>
                  <a:srgbClr val="2E2E2E"/>
                </a:solidFill>
                <a:latin typeface="NexusSerif"/>
              </a:rPr>
              <a:t>L”</a:t>
            </a:r>
            <a:r>
              <a:rPr lang="zh-CN" altLang="en-US" dirty="0">
                <a:solidFill>
                  <a:srgbClr val="2E2E2E"/>
                </a:solidFill>
                <a:latin typeface="NexusSerif"/>
              </a:rPr>
              <a:t>时，打开泵（</a:t>
            </a:r>
            <a:r>
              <a:rPr lang="en-US" altLang="zh-CN" dirty="0">
                <a:solidFill>
                  <a:srgbClr val="2E2E2E"/>
                </a:solidFill>
                <a:latin typeface="NexusSerif"/>
              </a:rPr>
              <a:t>P101</a:t>
            </a:r>
            <a:r>
              <a:rPr lang="zh-CN" altLang="en-US" dirty="0">
                <a:solidFill>
                  <a:srgbClr val="2E2E2E"/>
                </a:solidFill>
                <a:latin typeface="NexusSerif"/>
              </a:rPr>
              <a:t>）将水从 </a:t>
            </a:r>
            <a:r>
              <a:rPr lang="en-US" altLang="zh-CN" dirty="0">
                <a:solidFill>
                  <a:srgbClr val="2E2E2E"/>
                </a:solidFill>
                <a:latin typeface="NexusSerif"/>
              </a:rPr>
              <a:t>T101 </a:t>
            </a:r>
            <a:r>
              <a:rPr lang="zh-CN" altLang="en-US" dirty="0">
                <a:solidFill>
                  <a:srgbClr val="2E2E2E"/>
                </a:solidFill>
                <a:latin typeface="NexusSerif"/>
              </a:rPr>
              <a:t>引导到 </a:t>
            </a:r>
            <a:r>
              <a:rPr lang="en-US" altLang="zh-CN" dirty="0">
                <a:solidFill>
                  <a:srgbClr val="2E2E2E"/>
                </a:solidFill>
                <a:latin typeface="NexusSerif"/>
              </a:rPr>
              <a:t>T301</a:t>
            </a:r>
            <a:r>
              <a:rPr lang="zh-CN" altLang="en-US" dirty="0">
                <a:solidFill>
                  <a:srgbClr val="2E2E2E"/>
                </a:solidFill>
                <a:latin typeface="NexusSerif"/>
              </a:rPr>
              <a:t>。</a:t>
            </a:r>
            <a:endParaRPr lang="zh-CN" altLang="en-US" dirty="0"/>
          </a:p>
          <a:p>
            <a:r>
              <a:rPr lang="zh-CN" altLang="en-US" b="0" i="0" dirty="0" smtClean="0">
                <a:solidFill>
                  <a:srgbClr val="2E2E2E"/>
                </a:solidFill>
                <a:effectLst/>
                <a:latin typeface="NexusSerif"/>
              </a:rPr>
              <a:t>攻击</a:t>
            </a:r>
            <a:r>
              <a:rPr lang="zh-CN" altLang="en-US" b="0" i="0" dirty="0" smtClean="0">
                <a:solidFill>
                  <a:srgbClr val="2E2E2E"/>
                </a:solidFill>
                <a:effectLst/>
                <a:latin typeface="NexusSerif"/>
              </a:rPr>
              <a:t>者可能是内部人员或远程访问 </a:t>
            </a:r>
            <a:r>
              <a:rPr lang="en-US" altLang="zh-CN" b="0" i="0" dirty="0" err="1" smtClean="0">
                <a:solidFill>
                  <a:srgbClr val="2E2E2E"/>
                </a:solidFill>
                <a:effectLst/>
                <a:latin typeface="NexusSerif"/>
              </a:rPr>
              <a:t>SWaT</a:t>
            </a:r>
            <a:r>
              <a:rPr lang="en-US" altLang="zh-CN" b="0" i="0" dirty="0" smtClean="0">
                <a:solidFill>
                  <a:srgbClr val="2E2E2E"/>
                </a:solidFill>
                <a:effectLst/>
                <a:latin typeface="NexusSerif"/>
              </a:rPr>
              <a:t> </a:t>
            </a:r>
            <a:r>
              <a:rPr lang="zh-CN" altLang="en-US" b="0" i="0" dirty="0" smtClean="0">
                <a:solidFill>
                  <a:srgbClr val="2E2E2E"/>
                </a:solidFill>
                <a:effectLst/>
                <a:latin typeface="NexusSerif"/>
              </a:rPr>
              <a:t>测试平台中的任何工作站，以破坏链接 </a:t>
            </a:r>
            <a:r>
              <a:rPr lang="en-US" altLang="zh-CN" b="0" i="0" dirty="0" smtClean="0">
                <a:solidFill>
                  <a:srgbClr val="2E2E2E"/>
                </a:solidFill>
                <a:effectLst/>
                <a:latin typeface="NexusSerif"/>
              </a:rPr>
              <a:t>A</a:t>
            </a:r>
            <a:r>
              <a:rPr lang="zh-CN" altLang="en-US" b="0" i="0" dirty="0" smtClean="0">
                <a:solidFill>
                  <a:srgbClr val="2E2E2E"/>
                </a:solidFill>
                <a:effectLst/>
                <a:latin typeface="NexusSerif"/>
              </a:rPr>
              <a:t>、</a:t>
            </a:r>
            <a:r>
              <a:rPr lang="en-US" altLang="zh-CN" b="0" i="0" dirty="0" smtClean="0">
                <a:solidFill>
                  <a:srgbClr val="2E2E2E"/>
                </a:solidFill>
                <a:effectLst/>
                <a:latin typeface="NexusSerif"/>
              </a:rPr>
              <a:t>B</a:t>
            </a:r>
            <a:r>
              <a:rPr lang="zh-CN" altLang="en-US" b="0" i="0" dirty="0" smtClean="0">
                <a:solidFill>
                  <a:srgbClr val="2E2E2E"/>
                </a:solidFill>
                <a:effectLst/>
                <a:latin typeface="NexusSerif"/>
              </a:rPr>
              <a:t>、</a:t>
            </a:r>
            <a:r>
              <a:rPr lang="en-US" altLang="zh-CN" b="0" i="0" dirty="0" smtClean="0">
                <a:solidFill>
                  <a:srgbClr val="2E2E2E"/>
                </a:solidFill>
                <a:effectLst/>
                <a:latin typeface="NexusSerif"/>
              </a:rPr>
              <a:t>C</a:t>
            </a:r>
            <a:r>
              <a:rPr lang="zh-CN" altLang="en-US" b="0" i="0" dirty="0" smtClean="0">
                <a:solidFill>
                  <a:srgbClr val="2E2E2E"/>
                </a:solidFill>
                <a:effectLst/>
                <a:latin typeface="NexusSerif"/>
              </a:rPr>
              <a:t>、</a:t>
            </a:r>
            <a:r>
              <a:rPr lang="en-US" altLang="zh-CN" b="0" i="0" dirty="0" smtClean="0">
                <a:solidFill>
                  <a:srgbClr val="2E2E2E"/>
                </a:solidFill>
                <a:effectLst/>
                <a:latin typeface="NexusSerif"/>
              </a:rPr>
              <a:t>D</a:t>
            </a:r>
            <a:r>
              <a:rPr lang="zh-CN" altLang="en-US" b="0" i="0" dirty="0" smtClean="0">
                <a:solidFill>
                  <a:srgbClr val="2E2E2E"/>
                </a:solidFill>
                <a:effectLst/>
                <a:latin typeface="NexusSerif"/>
              </a:rPr>
              <a:t>、</a:t>
            </a:r>
            <a:r>
              <a:rPr lang="en-US" altLang="zh-CN" b="0" i="0" dirty="0" smtClean="0">
                <a:solidFill>
                  <a:srgbClr val="2E2E2E"/>
                </a:solidFill>
                <a:effectLst/>
                <a:latin typeface="NexusSerif"/>
              </a:rPr>
              <a:t>E </a:t>
            </a:r>
            <a:r>
              <a:rPr lang="zh-CN" altLang="en-US" b="0" i="0" dirty="0" smtClean="0">
                <a:solidFill>
                  <a:srgbClr val="2E2E2E"/>
                </a:solidFill>
                <a:effectLst/>
                <a:latin typeface="NexusSerif"/>
              </a:rPr>
              <a:t>和 </a:t>
            </a:r>
            <a:r>
              <a:rPr lang="en-US" altLang="zh-CN" b="0" i="0" dirty="0" smtClean="0">
                <a:solidFill>
                  <a:srgbClr val="2E2E2E"/>
                </a:solidFill>
                <a:effectLst/>
                <a:latin typeface="NexusSerif"/>
              </a:rPr>
              <a:t>F</a:t>
            </a:r>
            <a:r>
              <a:rPr lang="zh-CN" altLang="en-US" b="0" i="0" dirty="0" smtClean="0">
                <a:solidFill>
                  <a:srgbClr val="2E2E2E"/>
                </a:solidFill>
                <a:effectLst/>
                <a:latin typeface="NexusSerif"/>
              </a:rPr>
              <a:t>。</a:t>
            </a:r>
            <a:endParaRPr lang="en-US" altLang="zh-CN" b="0" i="0" dirty="0" smtClean="0">
              <a:solidFill>
                <a:srgbClr val="2E2E2E"/>
              </a:solidFill>
              <a:effectLst/>
              <a:latin typeface="NexusSerif"/>
            </a:endParaRPr>
          </a:p>
          <a:p>
            <a:r>
              <a:rPr lang="zh-CN" altLang="en-US" b="0" i="0" dirty="0" smtClean="0">
                <a:solidFill>
                  <a:srgbClr val="2E2E2E"/>
                </a:solidFill>
                <a:effectLst/>
                <a:latin typeface="NexusSerif"/>
              </a:rPr>
              <a:t>此外，假设攻击者完全了解每个传感器</a:t>
            </a:r>
            <a:r>
              <a:rPr lang="en-US" altLang="zh-CN" b="0" i="0" dirty="0" smtClean="0">
                <a:solidFill>
                  <a:srgbClr val="2E2E2E"/>
                </a:solidFill>
                <a:effectLst/>
                <a:latin typeface="NexusSerif"/>
              </a:rPr>
              <a:t>/</a:t>
            </a:r>
            <a:r>
              <a:rPr lang="zh-CN" altLang="en-US" b="0" i="0" dirty="0" smtClean="0">
                <a:solidFill>
                  <a:srgbClr val="2E2E2E"/>
                </a:solidFill>
                <a:effectLst/>
                <a:latin typeface="NexusSerif"/>
              </a:rPr>
              <a:t>执行器的规格。</a:t>
            </a:r>
            <a:endParaRPr lang="zh-CN" altLang="en-US" dirty="0"/>
          </a:p>
        </p:txBody>
      </p:sp>
      <p:sp>
        <p:nvSpPr>
          <p:cNvPr id="5" name="矩形 4"/>
          <p:cNvSpPr/>
          <p:nvPr/>
        </p:nvSpPr>
        <p:spPr>
          <a:xfrm>
            <a:off x="659797" y="966084"/>
            <a:ext cx="1800493" cy="369332"/>
          </a:xfrm>
          <a:prstGeom prst="rect">
            <a:avLst/>
          </a:prstGeom>
        </p:spPr>
        <p:txBody>
          <a:bodyPr wrap="none">
            <a:spAutoFit/>
          </a:bodyPr>
          <a:lstStyle/>
          <a:p>
            <a:r>
              <a:rPr lang="zh-CN" altLang="en-US" b="1" i="0" dirty="0" smtClean="0">
                <a:solidFill>
                  <a:srgbClr val="505050"/>
                </a:solidFill>
                <a:effectLst/>
                <a:latin typeface="NexusSerif"/>
              </a:rPr>
              <a:t>威胁模型和攻击</a:t>
            </a:r>
            <a:endParaRPr lang="zh-CN" altLang="en-US" b="1" i="0" dirty="0">
              <a:solidFill>
                <a:srgbClr val="505050"/>
              </a:solidFill>
              <a:effectLst/>
              <a:latin typeface="NexusSerif"/>
            </a:endParaRPr>
          </a:p>
        </p:txBody>
      </p:sp>
      <p:sp>
        <p:nvSpPr>
          <p:cNvPr id="6" name="矩形 5"/>
          <p:cNvSpPr/>
          <p:nvPr/>
        </p:nvSpPr>
        <p:spPr>
          <a:xfrm>
            <a:off x="372439" y="422682"/>
            <a:ext cx="2353529" cy="461665"/>
          </a:xfrm>
          <a:prstGeom prst="rect">
            <a:avLst/>
          </a:prstGeom>
        </p:spPr>
        <p:txBody>
          <a:bodyPr wrap="none">
            <a:spAutoFit/>
          </a:bodyPr>
          <a:lstStyle/>
          <a:p>
            <a:r>
              <a:rPr lang="en-US" altLang="zh-CN" sz="2400" b="1" i="0" dirty="0" err="1" smtClean="0">
                <a:solidFill>
                  <a:srgbClr val="FF0000"/>
                </a:solidFill>
                <a:effectLst/>
                <a:latin typeface="NexusSerif"/>
              </a:rPr>
              <a:t>SWaT</a:t>
            </a:r>
            <a:r>
              <a:rPr lang="zh-CN" altLang="en-US" sz="2400" b="1" i="0" dirty="0" smtClean="0">
                <a:solidFill>
                  <a:srgbClr val="FF0000"/>
                </a:solidFill>
                <a:effectLst/>
                <a:latin typeface="NexusSerif"/>
              </a:rPr>
              <a:t>和威胁模型</a:t>
            </a:r>
            <a:endParaRPr lang="zh-CN" altLang="en-US" sz="2400" b="1" i="0" dirty="0">
              <a:solidFill>
                <a:srgbClr val="FF0000"/>
              </a:solidFill>
              <a:effectLst/>
              <a:latin typeface="NexusSerif"/>
            </a:endParaRPr>
          </a:p>
        </p:txBody>
      </p:sp>
    </p:spTree>
    <p:extLst>
      <p:ext uri="{BB962C8B-B14F-4D97-AF65-F5344CB8AC3E}">
        <p14:creationId xmlns:p14="http://schemas.microsoft.com/office/powerpoint/2010/main" val="2049536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05835" y="589410"/>
            <a:ext cx="9620046" cy="6200990"/>
          </a:xfrm>
          <a:prstGeom prst="rect">
            <a:avLst/>
          </a:prstGeom>
        </p:spPr>
      </p:pic>
      <p:sp>
        <p:nvSpPr>
          <p:cNvPr id="3" name="矩形 2"/>
          <p:cNvSpPr/>
          <p:nvPr/>
        </p:nvSpPr>
        <p:spPr>
          <a:xfrm>
            <a:off x="439664" y="932218"/>
            <a:ext cx="1114408" cy="369332"/>
          </a:xfrm>
          <a:prstGeom prst="rect">
            <a:avLst/>
          </a:prstGeom>
        </p:spPr>
        <p:txBody>
          <a:bodyPr wrap="none">
            <a:spAutoFit/>
          </a:bodyPr>
          <a:lstStyle/>
          <a:p>
            <a:r>
              <a:rPr lang="zh-CN" altLang="en-US" b="1" i="0" dirty="0" smtClean="0">
                <a:solidFill>
                  <a:srgbClr val="505050"/>
                </a:solidFill>
                <a:effectLst/>
                <a:latin typeface="NexusSerif"/>
              </a:rPr>
              <a:t>攻击</a:t>
            </a:r>
            <a:r>
              <a:rPr lang="zh-CN" altLang="en-US" b="1" dirty="0">
                <a:solidFill>
                  <a:srgbClr val="505050"/>
                </a:solidFill>
                <a:latin typeface="NexusSerif"/>
              </a:rPr>
              <a:t>场景</a:t>
            </a:r>
            <a:endParaRPr lang="zh-CN" altLang="en-US" b="1" i="0" dirty="0">
              <a:solidFill>
                <a:srgbClr val="505050"/>
              </a:solidFill>
              <a:effectLst/>
              <a:latin typeface="NexusSerif"/>
            </a:endParaRPr>
          </a:p>
        </p:txBody>
      </p:sp>
      <p:sp>
        <p:nvSpPr>
          <p:cNvPr id="4" name="矩形 3"/>
          <p:cNvSpPr/>
          <p:nvPr/>
        </p:nvSpPr>
        <p:spPr>
          <a:xfrm>
            <a:off x="152306" y="388816"/>
            <a:ext cx="2353529" cy="461665"/>
          </a:xfrm>
          <a:prstGeom prst="rect">
            <a:avLst/>
          </a:prstGeom>
        </p:spPr>
        <p:txBody>
          <a:bodyPr wrap="none">
            <a:spAutoFit/>
          </a:bodyPr>
          <a:lstStyle/>
          <a:p>
            <a:r>
              <a:rPr lang="en-US" altLang="zh-CN" sz="2400" b="1" i="0" dirty="0" err="1" smtClean="0">
                <a:solidFill>
                  <a:srgbClr val="FF0000"/>
                </a:solidFill>
                <a:effectLst/>
                <a:latin typeface="NexusSerif"/>
              </a:rPr>
              <a:t>SWaT</a:t>
            </a:r>
            <a:r>
              <a:rPr lang="zh-CN" altLang="en-US" sz="2400" b="1" i="0" dirty="0" smtClean="0">
                <a:solidFill>
                  <a:srgbClr val="FF0000"/>
                </a:solidFill>
                <a:effectLst/>
                <a:latin typeface="NexusSerif"/>
              </a:rPr>
              <a:t>和威胁模型</a:t>
            </a:r>
            <a:endParaRPr lang="zh-CN" altLang="en-US" sz="2400" b="1" i="0" dirty="0">
              <a:solidFill>
                <a:srgbClr val="FF0000"/>
              </a:solidFill>
              <a:effectLst/>
              <a:latin typeface="NexusSerif"/>
            </a:endParaRPr>
          </a:p>
        </p:txBody>
      </p:sp>
    </p:spTree>
    <p:extLst>
      <p:ext uri="{BB962C8B-B14F-4D97-AF65-F5344CB8AC3E}">
        <p14:creationId xmlns:p14="http://schemas.microsoft.com/office/powerpoint/2010/main" val="3670578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3373" y="458275"/>
            <a:ext cx="1603516" cy="461665"/>
          </a:xfrm>
          <a:prstGeom prst="rect">
            <a:avLst/>
          </a:prstGeom>
        </p:spPr>
        <p:txBody>
          <a:bodyPr wrap="none">
            <a:spAutoFit/>
          </a:bodyPr>
          <a:lstStyle/>
          <a:p>
            <a:r>
              <a:rPr lang="en-US" altLang="zh-CN" sz="2400" b="1" dirty="0">
                <a:solidFill>
                  <a:srgbClr val="FF0000"/>
                </a:solidFill>
                <a:latin typeface="+mj-lt"/>
              </a:rPr>
              <a:t>E</a:t>
            </a:r>
            <a:r>
              <a:rPr lang="en-US" altLang="zh-CN" sz="2400" b="1" i="0" dirty="0" smtClean="0">
                <a:solidFill>
                  <a:srgbClr val="FF0000"/>
                </a:solidFill>
                <a:effectLst/>
                <a:latin typeface="+mj-lt"/>
              </a:rPr>
              <a:t>xperiment</a:t>
            </a:r>
            <a:endParaRPr lang="zh-CN" altLang="en-US" sz="2400" b="1" i="0" dirty="0">
              <a:solidFill>
                <a:srgbClr val="FF0000"/>
              </a:solidFill>
              <a:effectLst/>
              <a:latin typeface="+mj-lt"/>
            </a:endParaRPr>
          </a:p>
        </p:txBody>
      </p:sp>
      <p:sp>
        <p:nvSpPr>
          <p:cNvPr id="3" name="矩形 2"/>
          <p:cNvSpPr/>
          <p:nvPr/>
        </p:nvSpPr>
        <p:spPr>
          <a:xfrm>
            <a:off x="958408" y="1488385"/>
            <a:ext cx="8671014" cy="2862322"/>
          </a:xfrm>
          <a:prstGeom prst="rect">
            <a:avLst/>
          </a:prstGeom>
        </p:spPr>
        <p:txBody>
          <a:bodyPr wrap="square">
            <a:spAutoFit/>
          </a:bodyPr>
          <a:lstStyle/>
          <a:p>
            <a:r>
              <a:rPr lang="zh-CN" altLang="en-US" b="0" i="0" dirty="0" smtClean="0">
                <a:solidFill>
                  <a:srgbClr val="505050"/>
                </a:solidFill>
                <a:effectLst/>
                <a:latin typeface="NexusSerif"/>
              </a:rPr>
              <a:t>实验装置</a:t>
            </a:r>
            <a:endParaRPr lang="en-US" altLang="zh-CN" b="0" i="0" dirty="0" smtClean="0">
              <a:solidFill>
                <a:srgbClr val="505050"/>
              </a:solidFill>
              <a:effectLst/>
              <a:latin typeface="NexusSerif"/>
            </a:endParaRPr>
          </a:p>
          <a:p>
            <a:endParaRPr lang="en-US" altLang="zh-CN" dirty="0">
              <a:solidFill>
                <a:srgbClr val="505050"/>
              </a:solidFill>
              <a:latin typeface="NexusSerif"/>
            </a:endParaRPr>
          </a:p>
          <a:p>
            <a:endParaRPr lang="zh-CN" altLang="en-US" b="0" i="0" dirty="0" smtClean="0">
              <a:solidFill>
                <a:srgbClr val="505050"/>
              </a:solidFill>
              <a:effectLst/>
              <a:latin typeface="NexusSerif"/>
            </a:endParaRPr>
          </a:p>
          <a:p>
            <a:pPr marL="285750" indent="-285750">
              <a:buFont typeface="Wingdings" panose="05000000000000000000" pitchFamily="2" charset="2"/>
              <a:buChar char="Ø"/>
            </a:pPr>
            <a:r>
              <a:rPr lang="zh-CN" altLang="en-US" b="0" i="0" dirty="0" smtClean="0">
                <a:solidFill>
                  <a:srgbClr val="2E2E2E"/>
                </a:solidFill>
                <a:effectLst/>
                <a:latin typeface="NexusSerif"/>
              </a:rPr>
              <a:t>用于 </a:t>
            </a:r>
            <a:r>
              <a:rPr lang="en-US" altLang="zh-CN" b="0" i="0" dirty="0" err="1" smtClean="0">
                <a:solidFill>
                  <a:srgbClr val="2E2E2E"/>
                </a:solidFill>
                <a:effectLst/>
                <a:latin typeface="NexusSerif"/>
              </a:rPr>
              <a:t>SWaT</a:t>
            </a:r>
            <a:r>
              <a:rPr lang="zh-CN" altLang="en-US" b="0" i="0" dirty="0" smtClean="0">
                <a:solidFill>
                  <a:srgbClr val="2E2E2E"/>
                </a:solidFill>
                <a:effectLst/>
                <a:latin typeface="NexusSerif"/>
              </a:rPr>
              <a:t>测试平台的 </a:t>
            </a:r>
            <a:r>
              <a:rPr lang="en-US" altLang="zh-CN" b="0" i="0" dirty="0" smtClean="0">
                <a:solidFill>
                  <a:srgbClr val="2E2E2E"/>
                </a:solidFill>
                <a:effectLst/>
                <a:latin typeface="NexusSerif"/>
              </a:rPr>
              <a:t>MLP-CUSUM </a:t>
            </a:r>
            <a:r>
              <a:rPr lang="zh-CN" altLang="en-US" b="0" i="0" dirty="0" smtClean="0">
                <a:solidFill>
                  <a:srgbClr val="2E2E2E"/>
                </a:solidFill>
                <a:effectLst/>
                <a:latin typeface="NexusSerif"/>
              </a:rPr>
              <a:t>是使用 </a:t>
            </a:r>
            <a:r>
              <a:rPr lang="en-US" altLang="zh-CN" b="0" i="0" dirty="0" err="1" smtClean="0">
                <a:solidFill>
                  <a:srgbClr val="2E2E2E"/>
                </a:solidFill>
                <a:effectLst/>
                <a:latin typeface="NexusSerif"/>
              </a:rPr>
              <a:t>Keras</a:t>
            </a:r>
            <a:r>
              <a:rPr lang="zh-CN" altLang="en-US" b="0" i="0" dirty="0" smtClean="0">
                <a:solidFill>
                  <a:srgbClr val="2E2E2E"/>
                </a:solidFill>
                <a:effectLst/>
                <a:latin typeface="NexusSerif"/>
              </a:rPr>
              <a:t>深度学习库在 </a:t>
            </a:r>
            <a:r>
              <a:rPr lang="en-US" altLang="zh-CN" b="0" i="0" dirty="0" smtClean="0">
                <a:solidFill>
                  <a:srgbClr val="2E2E2E"/>
                </a:solidFill>
                <a:effectLst/>
                <a:latin typeface="NexusSerif"/>
              </a:rPr>
              <a:t>Python 3.7 </a:t>
            </a:r>
            <a:r>
              <a:rPr lang="zh-CN" altLang="en-US" b="0" i="0" dirty="0" smtClean="0">
                <a:solidFill>
                  <a:srgbClr val="2E2E2E"/>
                </a:solidFill>
                <a:effectLst/>
                <a:latin typeface="NexusSerif"/>
              </a:rPr>
              <a:t>中实现的。</a:t>
            </a:r>
            <a:endParaRPr lang="en-US" altLang="zh-CN" b="0" i="0" dirty="0" smtClean="0">
              <a:solidFill>
                <a:srgbClr val="2E2E2E"/>
              </a:solidFill>
              <a:effectLst/>
              <a:latin typeface="NexusSerif"/>
            </a:endParaRPr>
          </a:p>
          <a:p>
            <a:pPr marL="285750" indent="-285750">
              <a:buFont typeface="Wingdings" panose="05000000000000000000" pitchFamily="2" charset="2"/>
              <a:buChar char="Ø"/>
            </a:pPr>
            <a:endParaRPr lang="en-US" altLang="zh-CN" b="0" i="0" dirty="0" smtClean="0">
              <a:solidFill>
                <a:srgbClr val="2E2E2E"/>
              </a:solidFill>
              <a:effectLst/>
              <a:latin typeface="NexusSerif"/>
            </a:endParaRPr>
          </a:p>
          <a:p>
            <a:pPr marL="285750" indent="-285750">
              <a:buFont typeface="Wingdings" panose="05000000000000000000" pitchFamily="2" charset="2"/>
              <a:buChar char="Ø"/>
            </a:pPr>
            <a:r>
              <a:rPr lang="zh-CN" altLang="en-US" b="0" i="0" dirty="0" smtClean="0">
                <a:solidFill>
                  <a:srgbClr val="2E2E2E"/>
                </a:solidFill>
                <a:effectLst/>
                <a:latin typeface="NexusSerif"/>
              </a:rPr>
              <a:t>实验使用运行 </a:t>
            </a:r>
            <a:r>
              <a:rPr lang="en-US" altLang="zh-CN" b="0" i="0" dirty="0" smtClean="0">
                <a:solidFill>
                  <a:srgbClr val="2E2E2E"/>
                </a:solidFill>
                <a:effectLst/>
                <a:latin typeface="NexusSerif"/>
              </a:rPr>
              <a:t>Windows 7 </a:t>
            </a:r>
            <a:r>
              <a:rPr lang="zh-CN" altLang="en-US" b="0" i="0" dirty="0" smtClean="0">
                <a:solidFill>
                  <a:srgbClr val="2E2E2E"/>
                </a:solidFill>
                <a:effectLst/>
                <a:latin typeface="NexusSerif"/>
              </a:rPr>
              <a:t>操作系统和 </a:t>
            </a:r>
            <a:r>
              <a:rPr lang="en-US" altLang="zh-CN" b="0" i="0" dirty="0" smtClean="0">
                <a:solidFill>
                  <a:srgbClr val="2E2E2E"/>
                </a:solidFill>
                <a:effectLst/>
                <a:latin typeface="NexusSerif"/>
              </a:rPr>
              <a:t>64 GB RAM</a:t>
            </a:r>
            <a:r>
              <a:rPr lang="zh-CN" altLang="en-US" b="0" i="0" dirty="0" smtClean="0">
                <a:solidFill>
                  <a:srgbClr val="2E2E2E"/>
                </a:solidFill>
                <a:effectLst/>
                <a:latin typeface="NexusSerif"/>
              </a:rPr>
              <a:t>的 </a:t>
            </a:r>
            <a:r>
              <a:rPr lang="en-US" altLang="zh-CN" b="0" i="0" dirty="0" err="1" smtClean="0">
                <a:solidFill>
                  <a:srgbClr val="2E2E2E"/>
                </a:solidFill>
                <a:effectLst/>
                <a:latin typeface="NexusSerif"/>
              </a:rPr>
              <a:t>INTELXeon</a:t>
            </a:r>
            <a:r>
              <a:rPr lang="en-US" altLang="zh-CN" b="0" i="0" dirty="0" smtClean="0">
                <a:solidFill>
                  <a:srgbClr val="2E2E2E"/>
                </a:solidFill>
                <a:effectLst/>
                <a:latin typeface="NexusSerif"/>
              </a:rPr>
              <a:t> </a:t>
            </a:r>
            <a:r>
              <a:rPr lang="zh-CN" altLang="en-US" b="0" i="0" dirty="0" smtClean="0">
                <a:solidFill>
                  <a:srgbClr val="2E2E2E"/>
                </a:solidFill>
                <a:effectLst/>
                <a:latin typeface="NexusSerif"/>
              </a:rPr>
              <a:t>处理器进行。</a:t>
            </a:r>
            <a:endParaRPr lang="en-US" altLang="zh-CN" b="0" i="0" dirty="0" smtClean="0">
              <a:solidFill>
                <a:srgbClr val="2E2E2E"/>
              </a:solidFill>
              <a:effectLst/>
              <a:latin typeface="NexusSerif"/>
            </a:endParaRPr>
          </a:p>
          <a:p>
            <a:pPr marL="285750" indent="-285750">
              <a:buFont typeface="Wingdings" panose="05000000000000000000" pitchFamily="2" charset="2"/>
              <a:buChar char="Ø"/>
            </a:pPr>
            <a:endParaRPr lang="en-US" altLang="zh-CN" b="0" i="0" dirty="0" smtClean="0">
              <a:solidFill>
                <a:srgbClr val="2E2E2E"/>
              </a:solidFill>
              <a:effectLst/>
              <a:latin typeface="NexusSerif"/>
            </a:endParaRPr>
          </a:p>
          <a:p>
            <a:pPr marL="285750" indent="-285750">
              <a:buFont typeface="Wingdings" panose="05000000000000000000" pitchFamily="2" charset="2"/>
              <a:buChar char="Ø"/>
            </a:pPr>
            <a:r>
              <a:rPr lang="zh-CN" altLang="en-US" b="0" i="0" dirty="0" smtClean="0">
                <a:solidFill>
                  <a:srgbClr val="2E2E2E"/>
                </a:solidFill>
                <a:effectLst/>
                <a:latin typeface="NexusSerif"/>
              </a:rPr>
              <a:t>为了验证，使用了 </a:t>
            </a:r>
            <a:r>
              <a:rPr lang="en-US" altLang="zh-CN" b="0" i="0" dirty="0" smtClean="0">
                <a:solidFill>
                  <a:srgbClr val="2E2E2E"/>
                </a:solidFill>
                <a:effectLst/>
                <a:latin typeface="NexusSerif"/>
              </a:rPr>
              <a:t>Python</a:t>
            </a:r>
            <a:r>
              <a:rPr lang="zh-CN" altLang="en-US" b="0" i="0" dirty="0" smtClean="0">
                <a:solidFill>
                  <a:srgbClr val="2E2E2E"/>
                </a:solidFill>
                <a:effectLst/>
                <a:latin typeface="NexusSerif"/>
              </a:rPr>
              <a:t>异常值检测</a:t>
            </a:r>
            <a:r>
              <a:rPr lang="en-US" altLang="zh-CN" b="0" i="0" dirty="0" smtClean="0">
                <a:solidFill>
                  <a:srgbClr val="2E2E2E"/>
                </a:solidFill>
                <a:effectLst/>
                <a:latin typeface="NexusSerif"/>
              </a:rPr>
              <a:t>(</a:t>
            </a:r>
            <a:r>
              <a:rPr lang="en-US" altLang="zh-CN" b="0" i="0" dirty="0" err="1" smtClean="0">
                <a:solidFill>
                  <a:srgbClr val="2E2E2E"/>
                </a:solidFill>
                <a:effectLst/>
                <a:latin typeface="NexusSerif"/>
              </a:rPr>
              <a:t>PyOD</a:t>
            </a:r>
            <a:r>
              <a:rPr lang="en-US" altLang="zh-CN" b="0" i="0" dirty="0" smtClean="0">
                <a:solidFill>
                  <a:srgbClr val="2E2E2E"/>
                </a:solidFill>
                <a:effectLst/>
                <a:latin typeface="NexusSerif"/>
              </a:rPr>
              <a:t>)</a:t>
            </a:r>
            <a:r>
              <a:rPr lang="zh-CN" altLang="en-US" b="0" i="0" dirty="0" smtClean="0">
                <a:solidFill>
                  <a:srgbClr val="2E2E2E"/>
                </a:solidFill>
                <a:effectLst/>
                <a:latin typeface="NexusSerif"/>
              </a:rPr>
              <a:t>。</a:t>
            </a:r>
            <a:endParaRPr lang="en-US" altLang="zh-CN" b="0" i="0" dirty="0" smtClean="0">
              <a:solidFill>
                <a:srgbClr val="2E2E2E"/>
              </a:solidFill>
              <a:effectLst/>
              <a:latin typeface="NexusSerif"/>
            </a:endParaRPr>
          </a:p>
          <a:p>
            <a:r>
              <a:rPr lang="en-US" altLang="zh-CN" dirty="0" smtClean="0">
                <a:solidFill>
                  <a:srgbClr val="2E2E2E"/>
                </a:solidFill>
                <a:latin typeface="NexusSerif"/>
              </a:rPr>
              <a:t>    (</a:t>
            </a:r>
            <a:r>
              <a:rPr lang="en-US" altLang="zh-CN" b="0" i="0" dirty="0" err="1" smtClean="0">
                <a:solidFill>
                  <a:srgbClr val="2E2E2E"/>
                </a:solidFill>
                <a:effectLst/>
                <a:latin typeface="NexusSerif"/>
              </a:rPr>
              <a:t>PyOD</a:t>
            </a:r>
            <a:r>
              <a:rPr lang="en-US" altLang="zh-CN" b="0" i="0" dirty="0" smtClean="0">
                <a:solidFill>
                  <a:srgbClr val="2E2E2E"/>
                </a:solidFill>
                <a:effectLst/>
                <a:latin typeface="NexusSerif"/>
              </a:rPr>
              <a:t> </a:t>
            </a:r>
            <a:r>
              <a:rPr lang="zh-CN" altLang="en-US" b="0" i="0" dirty="0" smtClean="0">
                <a:solidFill>
                  <a:srgbClr val="2E2E2E"/>
                </a:solidFill>
                <a:effectLst/>
                <a:latin typeface="NexusSerif"/>
              </a:rPr>
              <a:t>是一个开源库，包含用于多变量</a:t>
            </a:r>
            <a:r>
              <a:rPr lang="zh-CN" altLang="en-US" b="0" i="0" dirty="0" smtClean="0">
                <a:solidFill>
                  <a:srgbClr val="2E2E2E"/>
                </a:solidFill>
                <a:effectLst/>
                <a:latin typeface="NexusSerif"/>
                <a:hlinkClick r:id="rId2" tooltip="Learn more about anomaly detection from ScienceDirect's AI-generated Topic Pages"/>
              </a:rPr>
              <a:t>异常检测</a:t>
            </a:r>
            <a:r>
              <a:rPr lang="zh-CN" altLang="en-US" b="0" i="0" dirty="0" smtClean="0">
                <a:solidFill>
                  <a:srgbClr val="2E2E2E"/>
                </a:solidFill>
                <a:effectLst/>
                <a:latin typeface="NexusSerif"/>
              </a:rPr>
              <a:t>的各种机器学习模型。</a:t>
            </a:r>
            <a:r>
              <a:rPr lang="en-US" altLang="zh-CN" b="0" i="0" dirty="0" smtClean="0">
                <a:solidFill>
                  <a:srgbClr val="2E2E2E"/>
                </a:solidFill>
                <a:effectLst/>
                <a:latin typeface="NexusSerif"/>
              </a:rPr>
              <a:t>)</a:t>
            </a:r>
            <a:endParaRPr lang="zh-CN" altLang="en-US" b="0" i="0" dirty="0">
              <a:solidFill>
                <a:srgbClr val="2E2E2E"/>
              </a:solidFill>
              <a:effectLst/>
              <a:latin typeface="NexusSerif"/>
            </a:endParaRPr>
          </a:p>
        </p:txBody>
      </p:sp>
      <p:pic>
        <p:nvPicPr>
          <p:cNvPr id="4" name="图片 3"/>
          <p:cNvPicPr>
            <a:picLocks noChangeAspect="1"/>
          </p:cNvPicPr>
          <p:nvPr/>
        </p:nvPicPr>
        <p:blipFill>
          <a:blip r:embed="rId3"/>
          <a:stretch>
            <a:fillRect/>
          </a:stretch>
        </p:blipFill>
        <p:spPr>
          <a:xfrm>
            <a:off x="9459131" y="2815068"/>
            <a:ext cx="2267919" cy="3800125"/>
          </a:xfrm>
          <a:prstGeom prst="rect">
            <a:avLst/>
          </a:prstGeom>
        </p:spPr>
      </p:pic>
    </p:spTree>
    <p:extLst>
      <p:ext uri="{BB962C8B-B14F-4D97-AF65-F5344CB8AC3E}">
        <p14:creationId xmlns:p14="http://schemas.microsoft.com/office/powerpoint/2010/main" val="640633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6309" y="1209464"/>
            <a:ext cx="1107996" cy="369332"/>
          </a:xfrm>
          <a:prstGeom prst="rect">
            <a:avLst/>
          </a:prstGeom>
        </p:spPr>
        <p:txBody>
          <a:bodyPr wrap="none">
            <a:spAutoFit/>
          </a:bodyPr>
          <a:lstStyle/>
          <a:p>
            <a:r>
              <a:rPr lang="zh-CN" altLang="en-US" b="1" i="0" dirty="0" smtClean="0">
                <a:solidFill>
                  <a:srgbClr val="505050"/>
                </a:solidFill>
                <a:effectLst/>
                <a:latin typeface="NexusSerif"/>
              </a:rPr>
              <a:t>评估指标</a:t>
            </a:r>
            <a:endParaRPr lang="zh-CN" altLang="en-US" b="1" i="0" dirty="0">
              <a:solidFill>
                <a:srgbClr val="505050"/>
              </a:solidFill>
              <a:effectLst/>
              <a:latin typeface="NexusSerif"/>
            </a:endParaRPr>
          </a:p>
        </p:txBody>
      </p:sp>
      <p:pic>
        <p:nvPicPr>
          <p:cNvPr id="3" name="图片 2"/>
          <p:cNvPicPr>
            <a:picLocks noChangeAspect="1"/>
          </p:cNvPicPr>
          <p:nvPr/>
        </p:nvPicPr>
        <p:blipFill>
          <a:blip r:embed="rId2"/>
          <a:stretch>
            <a:fillRect/>
          </a:stretch>
        </p:blipFill>
        <p:spPr>
          <a:xfrm>
            <a:off x="6656296" y="1809015"/>
            <a:ext cx="4299572" cy="2926175"/>
          </a:xfrm>
          <a:prstGeom prst="rect">
            <a:avLst/>
          </a:prstGeom>
        </p:spPr>
      </p:pic>
      <p:sp>
        <p:nvSpPr>
          <p:cNvPr id="4" name="矩形 3"/>
          <p:cNvSpPr/>
          <p:nvPr/>
        </p:nvSpPr>
        <p:spPr>
          <a:xfrm>
            <a:off x="794622" y="2093422"/>
            <a:ext cx="5098178" cy="2585323"/>
          </a:xfrm>
          <a:prstGeom prst="rect">
            <a:avLst/>
          </a:prstGeom>
        </p:spPr>
        <p:txBody>
          <a:bodyPr wrap="square">
            <a:spAutoFit/>
          </a:bodyPr>
          <a:lstStyle/>
          <a:p>
            <a:r>
              <a:rPr lang="zh-CN" altLang="en-US" b="0" i="0" dirty="0" smtClean="0">
                <a:solidFill>
                  <a:srgbClr val="2E2E2E"/>
                </a:solidFill>
                <a:effectLst/>
                <a:latin typeface="NexusSerif"/>
              </a:rPr>
              <a:t>使用 </a:t>
            </a:r>
            <a:r>
              <a:rPr lang="en-US" altLang="zh-CN" b="0" i="0" dirty="0" err="1" smtClean="0">
                <a:solidFill>
                  <a:srgbClr val="2E2E2E"/>
                </a:solidFill>
                <a:effectLst/>
                <a:latin typeface="NexusSerif"/>
              </a:rPr>
              <a:t>SWaT</a:t>
            </a:r>
            <a:r>
              <a:rPr lang="en-US" altLang="zh-CN" b="0" i="0" dirty="0" smtClean="0">
                <a:solidFill>
                  <a:srgbClr val="2E2E2E"/>
                </a:solidFill>
                <a:effectLst/>
                <a:latin typeface="NexusSerif"/>
              </a:rPr>
              <a:t> </a:t>
            </a:r>
            <a:r>
              <a:rPr lang="zh-CN" altLang="en-US" b="0" i="0" dirty="0" smtClean="0">
                <a:solidFill>
                  <a:srgbClr val="2E2E2E"/>
                </a:solidFill>
                <a:effectLst/>
                <a:latin typeface="NexusSerif"/>
              </a:rPr>
              <a:t>数据集的两种不同变体进行了实验：</a:t>
            </a:r>
            <a:r>
              <a:rPr lang="en-US" altLang="zh-CN" b="0" i="0" dirty="0" smtClean="0">
                <a:solidFill>
                  <a:srgbClr val="2E2E2E"/>
                </a:solidFill>
                <a:effectLst/>
                <a:latin typeface="NexusSerif"/>
              </a:rPr>
              <a:t>(a) </a:t>
            </a:r>
            <a:r>
              <a:rPr lang="en-US" altLang="zh-CN" b="0" i="0" dirty="0" err="1" smtClean="0">
                <a:solidFill>
                  <a:srgbClr val="2E2E2E"/>
                </a:solidFill>
                <a:effectLst/>
                <a:latin typeface="NexusSerif"/>
              </a:rPr>
              <a:t>SWaT</a:t>
            </a:r>
            <a:r>
              <a:rPr lang="en-US" altLang="zh-CN" b="0" i="0" dirty="0" smtClean="0">
                <a:solidFill>
                  <a:srgbClr val="2E2E2E"/>
                </a:solidFill>
                <a:effectLst/>
                <a:latin typeface="NexusSerif"/>
              </a:rPr>
              <a:t> (D1) -</a:t>
            </a:r>
            <a:r>
              <a:rPr lang="zh-CN" altLang="en-US" b="0" i="0" dirty="0" smtClean="0">
                <a:solidFill>
                  <a:srgbClr val="2E2E2E"/>
                </a:solidFill>
                <a:effectLst/>
                <a:latin typeface="NexusSerif"/>
              </a:rPr>
              <a:t>在 </a:t>
            </a:r>
            <a:r>
              <a:rPr lang="en-US" altLang="zh-CN" b="0" i="0" dirty="0" err="1" smtClean="0">
                <a:solidFill>
                  <a:srgbClr val="2E2E2E"/>
                </a:solidFill>
                <a:effectLst/>
                <a:latin typeface="NexusSerif"/>
              </a:rPr>
              <a:t>SWaT</a:t>
            </a:r>
            <a:r>
              <a:rPr lang="zh-CN" altLang="en-US" b="0" i="0" dirty="0" smtClean="0">
                <a:solidFill>
                  <a:srgbClr val="2E2E2E"/>
                </a:solidFill>
                <a:effectLst/>
                <a:latin typeface="NexusSerif"/>
              </a:rPr>
              <a:t>（正常运行期间记录的测量值，用于分析正常系统行为；</a:t>
            </a:r>
            <a:endParaRPr lang="en-US" altLang="zh-CN" b="0" i="0" dirty="0" smtClean="0">
              <a:solidFill>
                <a:srgbClr val="2E2E2E"/>
              </a:solidFill>
              <a:effectLst/>
              <a:latin typeface="NexusSerif"/>
            </a:endParaRPr>
          </a:p>
          <a:p>
            <a:r>
              <a:rPr lang="en-US" altLang="zh-CN" b="0" i="0" dirty="0" smtClean="0">
                <a:solidFill>
                  <a:srgbClr val="2E2E2E"/>
                </a:solidFill>
                <a:effectLst/>
                <a:latin typeface="NexusSerif"/>
              </a:rPr>
              <a:t>(b) </a:t>
            </a:r>
            <a:r>
              <a:rPr lang="en-US" altLang="zh-CN" b="0" i="0" dirty="0" err="1" smtClean="0">
                <a:solidFill>
                  <a:srgbClr val="2E2E2E"/>
                </a:solidFill>
                <a:effectLst/>
                <a:latin typeface="NexusSerif"/>
              </a:rPr>
              <a:t>SWaT</a:t>
            </a:r>
            <a:r>
              <a:rPr lang="en-US" altLang="zh-CN" b="0" i="0" dirty="0" smtClean="0">
                <a:solidFill>
                  <a:srgbClr val="2E2E2E"/>
                </a:solidFill>
                <a:effectLst/>
                <a:latin typeface="NexusSerif"/>
              </a:rPr>
              <a:t> (D2) – </a:t>
            </a:r>
            <a:r>
              <a:rPr lang="zh-CN" altLang="en-US" b="0" i="0" dirty="0" smtClean="0">
                <a:solidFill>
                  <a:srgbClr val="2E2E2E"/>
                </a:solidFill>
                <a:effectLst/>
                <a:latin typeface="NexusSerif"/>
              </a:rPr>
              <a:t>使用</a:t>
            </a:r>
            <a:r>
              <a:rPr lang="zh-CN" altLang="en-US" b="0" i="0" strike="noStrike" dirty="0" smtClean="0">
                <a:effectLst/>
                <a:latin typeface="NexusSerif"/>
              </a:rPr>
              <a:t>攻击记录工厂受到攻击时的测量值</a:t>
            </a:r>
            <a:r>
              <a:rPr lang="zh-CN" altLang="en-US" b="0" i="0" dirty="0" smtClean="0">
                <a:solidFill>
                  <a:srgbClr val="2E2E2E"/>
                </a:solidFill>
                <a:effectLst/>
                <a:latin typeface="NexusSerif"/>
              </a:rPr>
              <a:t>。</a:t>
            </a:r>
            <a:endParaRPr lang="en-US" altLang="zh-CN" b="0" i="0" dirty="0" smtClean="0">
              <a:solidFill>
                <a:srgbClr val="2E2E2E"/>
              </a:solidFill>
              <a:effectLst/>
              <a:latin typeface="NexusSerif"/>
            </a:endParaRPr>
          </a:p>
          <a:p>
            <a:r>
              <a:rPr lang="zh-CN" altLang="en-US" b="0" i="0" dirty="0" smtClean="0">
                <a:solidFill>
                  <a:srgbClr val="2E2E2E"/>
                </a:solidFill>
                <a:effectLst/>
                <a:latin typeface="NexusSerif"/>
              </a:rPr>
              <a:t>在验证过程中，几种机器学习技术包括一类支持向量机（</a:t>
            </a:r>
            <a:r>
              <a:rPr lang="en-US" altLang="zh-CN" b="0" i="0" dirty="0" smtClean="0">
                <a:solidFill>
                  <a:srgbClr val="2E2E2E"/>
                </a:solidFill>
                <a:effectLst/>
                <a:latin typeface="NexusSerif"/>
              </a:rPr>
              <a:t>OC-SVM</a:t>
            </a:r>
            <a:r>
              <a:rPr lang="zh-CN" altLang="en-US" b="0" i="0" dirty="0" smtClean="0">
                <a:solidFill>
                  <a:srgbClr val="2E2E2E"/>
                </a:solidFill>
                <a:effectLst/>
                <a:latin typeface="NexusSerif"/>
              </a:rPr>
              <a:t>）、主成分分析（</a:t>
            </a:r>
            <a:r>
              <a:rPr lang="en-US" altLang="zh-CN" b="0" i="0" dirty="0" smtClean="0">
                <a:solidFill>
                  <a:srgbClr val="2E2E2E"/>
                </a:solidFill>
                <a:effectLst/>
                <a:latin typeface="NexusSerif"/>
              </a:rPr>
              <a:t>PCA</a:t>
            </a:r>
            <a:r>
              <a:rPr lang="zh-CN" altLang="en-US" b="0" i="0" dirty="0" smtClean="0">
                <a:solidFill>
                  <a:srgbClr val="2E2E2E"/>
                </a:solidFill>
                <a:effectLst/>
                <a:latin typeface="NexusSerif"/>
              </a:rPr>
              <a:t>）、</a:t>
            </a:r>
            <a:r>
              <a:rPr lang="en-US" altLang="zh-CN" b="0" i="0" dirty="0" smtClean="0">
                <a:solidFill>
                  <a:srgbClr val="2E2E2E"/>
                </a:solidFill>
                <a:effectLst/>
                <a:latin typeface="NexusSerif"/>
              </a:rPr>
              <a:t>k-</a:t>
            </a:r>
            <a:r>
              <a:rPr lang="zh-CN" altLang="en-US" b="0" i="0" dirty="0" smtClean="0">
                <a:solidFill>
                  <a:srgbClr val="2E2E2E"/>
                </a:solidFill>
                <a:effectLst/>
                <a:latin typeface="NexusSerif"/>
              </a:rPr>
              <a:t>最近邻（</a:t>
            </a:r>
            <a:r>
              <a:rPr lang="en-US" altLang="zh-CN" b="0" i="0" dirty="0" smtClean="0">
                <a:solidFill>
                  <a:srgbClr val="2E2E2E"/>
                </a:solidFill>
                <a:effectLst/>
                <a:latin typeface="NexusSerif"/>
              </a:rPr>
              <a:t>k-NN</a:t>
            </a:r>
            <a:r>
              <a:rPr lang="zh-CN" altLang="en-US" b="0" i="0" dirty="0" smtClean="0">
                <a:solidFill>
                  <a:srgbClr val="2E2E2E"/>
                </a:solidFill>
                <a:effectLst/>
                <a:latin typeface="NexusSerif"/>
              </a:rPr>
              <a:t>）、自动编码器（</a:t>
            </a:r>
            <a:r>
              <a:rPr lang="en-US" altLang="zh-CN" b="0" i="0" dirty="0" smtClean="0">
                <a:solidFill>
                  <a:srgbClr val="2E2E2E"/>
                </a:solidFill>
                <a:effectLst/>
                <a:latin typeface="NexusSerif"/>
              </a:rPr>
              <a:t>AE</a:t>
            </a:r>
            <a:r>
              <a:rPr lang="zh-CN" altLang="en-US" b="0" i="0" dirty="0" smtClean="0">
                <a:solidFill>
                  <a:srgbClr val="2E2E2E"/>
                </a:solidFill>
                <a:effectLst/>
                <a:latin typeface="NexusSerif"/>
              </a:rPr>
              <a:t>）和将生成对抗网络</a:t>
            </a:r>
            <a:r>
              <a:rPr lang="en-US" altLang="zh-CN" b="0" i="0" dirty="0" smtClean="0">
                <a:solidFill>
                  <a:srgbClr val="2E2E2E"/>
                </a:solidFill>
                <a:effectLst/>
                <a:latin typeface="NexusSerif"/>
              </a:rPr>
              <a:t>(GAN) </a:t>
            </a:r>
            <a:r>
              <a:rPr lang="zh-CN" altLang="en-US" b="0" i="0" dirty="0" smtClean="0">
                <a:solidFill>
                  <a:srgbClr val="2E2E2E"/>
                </a:solidFill>
                <a:effectLst/>
                <a:latin typeface="NexusSerif"/>
              </a:rPr>
              <a:t>应用于 </a:t>
            </a:r>
            <a:r>
              <a:rPr lang="en-US" altLang="zh-CN" b="0" i="0" dirty="0" err="1" smtClean="0">
                <a:solidFill>
                  <a:srgbClr val="2E2E2E"/>
                </a:solidFill>
                <a:effectLst/>
                <a:latin typeface="NexusSerif"/>
              </a:rPr>
              <a:t>SWaT</a:t>
            </a:r>
            <a:r>
              <a:rPr lang="en-US" altLang="zh-CN" b="0" i="0" dirty="0" smtClean="0">
                <a:solidFill>
                  <a:srgbClr val="2E2E2E"/>
                </a:solidFill>
                <a:effectLst/>
                <a:latin typeface="NexusSerif"/>
              </a:rPr>
              <a:t> </a:t>
            </a:r>
            <a:r>
              <a:rPr lang="zh-CN" altLang="en-US" b="0" i="0" dirty="0" smtClean="0">
                <a:solidFill>
                  <a:srgbClr val="2E2E2E"/>
                </a:solidFill>
                <a:effectLst/>
                <a:latin typeface="NexusSerif"/>
              </a:rPr>
              <a:t>数据集。</a:t>
            </a:r>
            <a:endParaRPr lang="zh-CN" altLang="en-US" dirty="0"/>
          </a:p>
        </p:txBody>
      </p:sp>
      <p:sp>
        <p:nvSpPr>
          <p:cNvPr id="5" name="矩形 4"/>
          <p:cNvSpPr/>
          <p:nvPr/>
        </p:nvSpPr>
        <p:spPr>
          <a:xfrm>
            <a:off x="403373" y="458275"/>
            <a:ext cx="1603516" cy="461665"/>
          </a:xfrm>
          <a:prstGeom prst="rect">
            <a:avLst/>
          </a:prstGeom>
        </p:spPr>
        <p:txBody>
          <a:bodyPr wrap="none">
            <a:spAutoFit/>
          </a:bodyPr>
          <a:lstStyle/>
          <a:p>
            <a:r>
              <a:rPr lang="en-US" altLang="zh-CN" sz="2400" b="1" dirty="0">
                <a:solidFill>
                  <a:srgbClr val="FF0000"/>
                </a:solidFill>
                <a:latin typeface="+mj-lt"/>
              </a:rPr>
              <a:t>E</a:t>
            </a:r>
            <a:r>
              <a:rPr lang="en-US" altLang="zh-CN" sz="2400" b="1" i="0" dirty="0" smtClean="0">
                <a:solidFill>
                  <a:srgbClr val="FF0000"/>
                </a:solidFill>
                <a:effectLst/>
                <a:latin typeface="+mj-lt"/>
              </a:rPr>
              <a:t>xperiment</a:t>
            </a:r>
            <a:endParaRPr lang="zh-CN" altLang="en-US" sz="2400" b="1" i="0" dirty="0">
              <a:solidFill>
                <a:srgbClr val="FF0000"/>
              </a:solidFill>
              <a:effectLst/>
              <a:latin typeface="+mj-lt"/>
            </a:endParaRPr>
          </a:p>
        </p:txBody>
      </p:sp>
    </p:spTree>
    <p:extLst>
      <p:ext uri="{BB962C8B-B14F-4D97-AF65-F5344CB8AC3E}">
        <p14:creationId xmlns:p14="http://schemas.microsoft.com/office/powerpoint/2010/main" val="3990746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43919" y="979460"/>
            <a:ext cx="2146742" cy="369332"/>
          </a:xfrm>
          <a:prstGeom prst="rect">
            <a:avLst/>
          </a:prstGeom>
        </p:spPr>
        <p:txBody>
          <a:bodyPr wrap="none">
            <a:spAutoFit/>
          </a:bodyPr>
          <a:lstStyle/>
          <a:p>
            <a:r>
              <a:rPr lang="zh-CN" altLang="en-US" b="1" i="0" dirty="0" smtClean="0">
                <a:effectLst/>
                <a:latin typeface="NexusSerif"/>
              </a:rPr>
              <a:t>确定最佳 </a:t>
            </a:r>
            <a:r>
              <a:rPr lang="en-US" altLang="zh-CN" b="1" i="0" dirty="0" smtClean="0">
                <a:effectLst/>
                <a:latin typeface="NexusSerif"/>
              </a:rPr>
              <a:t>MLP </a:t>
            </a:r>
            <a:r>
              <a:rPr lang="zh-CN" altLang="en-US" b="1" i="0" dirty="0" smtClean="0">
                <a:effectLst/>
                <a:latin typeface="NexusSerif"/>
              </a:rPr>
              <a:t>架构</a:t>
            </a:r>
            <a:endParaRPr lang="zh-CN" altLang="en-US" b="1" i="0" dirty="0">
              <a:effectLst/>
              <a:latin typeface="NexusSerif"/>
            </a:endParaRPr>
          </a:p>
        </p:txBody>
      </p:sp>
      <p:sp>
        <p:nvSpPr>
          <p:cNvPr id="3" name="矩形 2"/>
          <p:cNvSpPr/>
          <p:nvPr/>
        </p:nvSpPr>
        <p:spPr>
          <a:xfrm>
            <a:off x="743918" y="1598078"/>
            <a:ext cx="4511059" cy="3139321"/>
          </a:xfrm>
          <a:prstGeom prst="rect">
            <a:avLst/>
          </a:prstGeom>
        </p:spPr>
        <p:txBody>
          <a:bodyPr wrap="square">
            <a:spAutoFit/>
          </a:bodyPr>
          <a:lstStyle/>
          <a:p>
            <a:r>
              <a:rPr lang="zh-CN" altLang="en-US" b="0" i="0" dirty="0" smtClean="0">
                <a:solidFill>
                  <a:srgbClr val="2E2E2E"/>
                </a:solidFill>
                <a:effectLst/>
                <a:latin typeface="NexusSerif"/>
              </a:rPr>
              <a:t>数据集 </a:t>
            </a:r>
            <a:r>
              <a:rPr lang="en-US" altLang="zh-CN" b="0" i="0" dirty="0" smtClean="0">
                <a:solidFill>
                  <a:srgbClr val="2E2E2E"/>
                </a:solidFill>
                <a:effectLst/>
                <a:latin typeface="NexusSerif"/>
              </a:rPr>
              <a:t>D1 </a:t>
            </a:r>
            <a:r>
              <a:rPr lang="zh-CN" altLang="en-US" b="0" i="0" dirty="0" smtClean="0">
                <a:solidFill>
                  <a:srgbClr val="2E2E2E"/>
                </a:solidFill>
                <a:effectLst/>
                <a:latin typeface="NexusSerif"/>
              </a:rPr>
              <a:t>分为训练和验证子集，每个子​​集包含 </a:t>
            </a:r>
            <a:r>
              <a:rPr lang="en-US" altLang="zh-CN" b="0" i="0" dirty="0" smtClean="0">
                <a:solidFill>
                  <a:srgbClr val="2E2E2E"/>
                </a:solidFill>
                <a:effectLst/>
                <a:latin typeface="NexusSerif"/>
              </a:rPr>
              <a:t>86,400 </a:t>
            </a:r>
            <a:r>
              <a:rPr lang="zh-CN" altLang="en-US" b="0" i="0" dirty="0" smtClean="0">
                <a:solidFill>
                  <a:srgbClr val="2E2E2E"/>
                </a:solidFill>
                <a:effectLst/>
                <a:latin typeface="NexusSerif"/>
              </a:rPr>
              <a:t>个样本。训练数据集用于识别最佳神经网络架构（训练过程），而验证数据集用于计算每个传感器</a:t>
            </a:r>
            <a:r>
              <a:rPr lang="en-US" altLang="zh-CN" b="0" i="0" dirty="0" smtClean="0">
                <a:solidFill>
                  <a:srgbClr val="2E2E2E"/>
                </a:solidFill>
                <a:effectLst/>
                <a:latin typeface="NexusSerif"/>
              </a:rPr>
              <a:t>/</a:t>
            </a:r>
            <a:r>
              <a:rPr lang="zh-CN" altLang="en-US" b="0" i="0" dirty="0" smtClean="0">
                <a:solidFill>
                  <a:srgbClr val="2E2E2E"/>
                </a:solidFill>
                <a:effectLst/>
                <a:latin typeface="NexusSerif"/>
              </a:rPr>
              <a:t>执行器的 </a:t>
            </a:r>
            <a:r>
              <a:rPr lang="en-US" altLang="zh-CN" b="0" i="0" dirty="0" smtClean="0">
                <a:solidFill>
                  <a:srgbClr val="2E2E2E"/>
                </a:solidFill>
                <a:effectLst/>
                <a:latin typeface="NexusSerif"/>
              </a:rPr>
              <a:t>UCL </a:t>
            </a:r>
            <a:r>
              <a:rPr lang="zh-CN" altLang="en-US" b="0" i="0" dirty="0" smtClean="0">
                <a:solidFill>
                  <a:srgbClr val="2E2E2E"/>
                </a:solidFill>
                <a:effectLst/>
                <a:latin typeface="NexusSerif"/>
              </a:rPr>
              <a:t>和 </a:t>
            </a:r>
            <a:r>
              <a:rPr lang="en-US" altLang="zh-CN" b="0" i="0" dirty="0" smtClean="0">
                <a:solidFill>
                  <a:srgbClr val="2E2E2E"/>
                </a:solidFill>
                <a:effectLst/>
                <a:latin typeface="NexusSerif"/>
              </a:rPr>
              <a:t>LCL </a:t>
            </a:r>
            <a:r>
              <a:rPr lang="zh-CN" altLang="en-US" b="0" i="0" dirty="0" smtClean="0">
                <a:solidFill>
                  <a:srgbClr val="2E2E2E"/>
                </a:solidFill>
                <a:effectLst/>
                <a:latin typeface="NexusSerif"/>
              </a:rPr>
              <a:t>值（验证过程）。</a:t>
            </a:r>
            <a:endParaRPr lang="en-US" altLang="zh-CN" b="0" i="0" dirty="0" smtClean="0">
              <a:solidFill>
                <a:srgbClr val="2E2E2E"/>
              </a:solidFill>
              <a:effectLst/>
              <a:latin typeface="NexusSerif"/>
            </a:endParaRPr>
          </a:p>
          <a:p>
            <a:endParaRPr lang="en-US" altLang="zh-CN" dirty="0">
              <a:solidFill>
                <a:srgbClr val="2E2E2E"/>
              </a:solidFill>
              <a:latin typeface="NexusSerif"/>
            </a:endParaRPr>
          </a:p>
          <a:p>
            <a:r>
              <a:rPr lang="zh-CN" altLang="en-US" b="0" i="0" dirty="0" smtClean="0">
                <a:solidFill>
                  <a:srgbClr val="2E2E2E"/>
                </a:solidFill>
                <a:effectLst/>
                <a:latin typeface="NexusSerif"/>
              </a:rPr>
              <a:t>在训练过程中，超参数针对三个</a:t>
            </a:r>
            <a:r>
              <a:rPr lang="en-US" altLang="zh-CN" b="0" i="0" dirty="0" smtClean="0">
                <a:solidFill>
                  <a:srgbClr val="2E2E2E"/>
                </a:solidFill>
                <a:effectLst/>
                <a:latin typeface="NexusSerif"/>
              </a:rPr>
              <a:t>MLP</a:t>
            </a:r>
            <a:r>
              <a:rPr lang="zh-CN" altLang="en-US" b="0" i="0" dirty="0" smtClean="0">
                <a:solidFill>
                  <a:srgbClr val="2E2E2E"/>
                </a:solidFill>
                <a:effectLst/>
                <a:latin typeface="NexusSerif"/>
              </a:rPr>
              <a:t>模型进行了微调，即 </a:t>
            </a:r>
            <a:endParaRPr lang="en-US" altLang="zh-CN" b="0" i="0" dirty="0" smtClean="0">
              <a:solidFill>
                <a:srgbClr val="2E2E2E"/>
              </a:solidFill>
              <a:effectLst/>
              <a:latin typeface="NexusSerif"/>
            </a:endParaRPr>
          </a:p>
          <a:p>
            <a:r>
              <a:rPr lang="en-US" altLang="zh-CN" b="0" i="0" dirty="0" smtClean="0">
                <a:solidFill>
                  <a:srgbClr val="2E2E2E"/>
                </a:solidFill>
                <a:effectLst/>
                <a:latin typeface="NexusSerif"/>
              </a:rPr>
              <a:t>(</a:t>
            </a:r>
            <a:r>
              <a:rPr lang="en-US" altLang="zh-CN" b="0" i="0" dirty="0" err="1" smtClean="0">
                <a:solidFill>
                  <a:srgbClr val="2E2E2E"/>
                </a:solidFill>
                <a:effectLst/>
                <a:latin typeface="NexusSerif"/>
              </a:rPr>
              <a:t>i</a:t>
            </a:r>
            <a:r>
              <a:rPr lang="en-US" altLang="zh-CN" b="0" i="0" dirty="0" smtClean="0">
                <a:solidFill>
                  <a:srgbClr val="2E2E2E"/>
                </a:solidFill>
                <a:effectLst/>
                <a:latin typeface="NexusSerif"/>
              </a:rPr>
              <a:t>) 1L-MLP</a:t>
            </a:r>
            <a:r>
              <a:rPr lang="zh-CN" altLang="en-US" b="0" i="0" dirty="0" smtClean="0">
                <a:solidFill>
                  <a:srgbClr val="2E2E2E"/>
                </a:solidFill>
                <a:effectLst/>
                <a:latin typeface="NexusSerif"/>
              </a:rPr>
              <a:t>（具有 </a:t>
            </a:r>
            <a:r>
              <a:rPr lang="en-US" altLang="zh-CN" b="0" i="0" dirty="0" smtClean="0">
                <a:solidFill>
                  <a:srgbClr val="2E2E2E"/>
                </a:solidFill>
                <a:effectLst/>
                <a:latin typeface="NexusSerif"/>
              </a:rPr>
              <a:t>1 </a:t>
            </a:r>
            <a:r>
              <a:rPr lang="zh-CN" altLang="en-US" b="0" i="0" dirty="0" smtClean="0">
                <a:solidFill>
                  <a:srgbClr val="2E2E2E"/>
                </a:solidFill>
                <a:effectLst/>
                <a:latin typeface="NexusSerif"/>
              </a:rPr>
              <a:t>个隐藏层的 </a:t>
            </a:r>
            <a:r>
              <a:rPr lang="en-US" altLang="zh-CN" b="0" i="0" dirty="0" smtClean="0">
                <a:solidFill>
                  <a:srgbClr val="2E2E2E"/>
                </a:solidFill>
                <a:effectLst/>
                <a:latin typeface="NexusSerif"/>
              </a:rPr>
              <a:t>MLP</a:t>
            </a:r>
            <a:r>
              <a:rPr lang="zh-CN" altLang="en-US" b="0" i="0" dirty="0" smtClean="0">
                <a:solidFill>
                  <a:srgbClr val="2E2E2E"/>
                </a:solidFill>
                <a:effectLst/>
                <a:latin typeface="NexusSerif"/>
              </a:rPr>
              <a:t>）</a:t>
            </a:r>
            <a:r>
              <a:rPr lang="en-US" altLang="zh-CN" b="0" i="0" dirty="0" smtClean="0">
                <a:solidFill>
                  <a:srgbClr val="2E2E2E"/>
                </a:solidFill>
                <a:effectLst/>
                <a:latin typeface="NexusSerif"/>
              </a:rPr>
              <a:t>(ii) 2L-MLP</a:t>
            </a:r>
            <a:r>
              <a:rPr lang="zh-CN" altLang="en-US" b="0" i="0" dirty="0" smtClean="0">
                <a:solidFill>
                  <a:srgbClr val="2E2E2E"/>
                </a:solidFill>
                <a:effectLst/>
                <a:latin typeface="NexusSerif"/>
              </a:rPr>
              <a:t>（具有 </a:t>
            </a:r>
            <a:r>
              <a:rPr lang="en-US" altLang="zh-CN" b="0" i="0" dirty="0" smtClean="0">
                <a:solidFill>
                  <a:srgbClr val="2E2E2E"/>
                </a:solidFill>
                <a:effectLst/>
                <a:latin typeface="NexusSerif"/>
              </a:rPr>
              <a:t>2 </a:t>
            </a:r>
            <a:r>
              <a:rPr lang="zh-CN" altLang="en-US" b="0" i="0" dirty="0" smtClean="0">
                <a:solidFill>
                  <a:srgbClr val="2E2E2E"/>
                </a:solidFill>
                <a:effectLst/>
                <a:latin typeface="NexusSerif"/>
              </a:rPr>
              <a:t>个隐藏层的 </a:t>
            </a:r>
            <a:r>
              <a:rPr lang="en-US" altLang="zh-CN" b="0" i="0" dirty="0" smtClean="0">
                <a:solidFill>
                  <a:srgbClr val="2E2E2E"/>
                </a:solidFill>
                <a:effectLst/>
                <a:latin typeface="NexusSerif"/>
              </a:rPr>
              <a:t>MLP</a:t>
            </a:r>
            <a:r>
              <a:rPr lang="zh-CN" altLang="en-US" b="0" i="0" dirty="0" smtClean="0">
                <a:solidFill>
                  <a:srgbClr val="2E2E2E"/>
                </a:solidFill>
                <a:effectLst/>
                <a:latin typeface="NexusSerif"/>
              </a:rPr>
              <a:t>） </a:t>
            </a:r>
            <a:r>
              <a:rPr lang="en-US" altLang="zh-CN" b="0" i="0" dirty="0" smtClean="0">
                <a:solidFill>
                  <a:srgbClr val="2E2E2E"/>
                </a:solidFill>
                <a:effectLst/>
                <a:latin typeface="NexusSerif"/>
              </a:rPr>
              <a:t>(iii) 3L- MLP</a:t>
            </a:r>
            <a:r>
              <a:rPr lang="zh-CN" altLang="en-US" b="0" i="0" dirty="0" smtClean="0">
                <a:solidFill>
                  <a:srgbClr val="2E2E2E"/>
                </a:solidFill>
                <a:effectLst/>
                <a:latin typeface="NexusSerif"/>
              </a:rPr>
              <a:t>（具有 </a:t>
            </a:r>
            <a:r>
              <a:rPr lang="en-US" altLang="zh-CN" b="0" i="0" dirty="0" smtClean="0">
                <a:solidFill>
                  <a:srgbClr val="2E2E2E"/>
                </a:solidFill>
                <a:effectLst/>
                <a:latin typeface="NexusSerif"/>
              </a:rPr>
              <a:t>3 </a:t>
            </a:r>
            <a:r>
              <a:rPr lang="zh-CN" altLang="en-US" b="0" i="0" dirty="0" smtClean="0">
                <a:solidFill>
                  <a:srgbClr val="2E2E2E"/>
                </a:solidFill>
                <a:effectLst/>
                <a:latin typeface="NexusSerif"/>
              </a:rPr>
              <a:t>个隐藏层的</a:t>
            </a:r>
            <a:r>
              <a:rPr lang="en-US" altLang="zh-CN" b="0" i="0" dirty="0" smtClean="0">
                <a:solidFill>
                  <a:srgbClr val="2E2E2E"/>
                </a:solidFill>
                <a:effectLst/>
                <a:latin typeface="NexusSerif"/>
              </a:rPr>
              <a:t>MLP</a:t>
            </a:r>
            <a:r>
              <a:rPr lang="zh-CN" altLang="en-US" b="0" i="0" dirty="0" smtClean="0">
                <a:solidFill>
                  <a:srgbClr val="2E2E2E"/>
                </a:solidFill>
                <a:effectLst/>
                <a:latin typeface="NexusSerif"/>
              </a:rPr>
              <a:t>）。</a:t>
            </a:r>
            <a:endParaRPr lang="zh-CN" altLang="en-US" dirty="0"/>
          </a:p>
        </p:txBody>
      </p:sp>
      <p:sp>
        <p:nvSpPr>
          <p:cNvPr id="4" name="矩形 3"/>
          <p:cNvSpPr/>
          <p:nvPr/>
        </p:nvSpPr>
        <p:spPr>
          <a:xfrm>
            <a:off x="5680370" y="4941772"/>
            <a:ext cx="6096000" cy="1200329"/>
          </a:xfrm>
          <a:prstGeom prst="rect">
            <a:avLst/>
          </a:prstGeom>
        </p:spPr>
        <p:txBody>
          <a:bodyPr>
            <a:spAutoFit/>
          </a:bodyPr>
          <a:lstStyle/>
          <a:p>
            <a:r>
              <a:rPr lang="zh-CN" altLang="en-US" b="0" i="0" dirty="0" smtClean="0">
                <a:solidFill>
                  <a:srgbClr val="2E2E2E"/>
                </a:solidFill>
                <a:effectLst/>
                <a:latin typeface="NexusSerif"/>
              </a:rPr>
              <a:t>对于流量传感器</a:t>
            </a:r>
            <a:r>
              <a:rPr lang="en-US" altLang="zh-CN" b="0" i="0" dirty="0" smtClean="0">
                <a:solidFill>
                  <a:srgbClr val="2E2E2E"/>
                </a:solidFill>
                <a:effectLst/>
                <a:latin typeface="NexusSerif"/>
              </a:rPr>
              <a:t>FIT101</a:t>
            </a:r>
            <a:r>
              <a:rPr lang="zh-CN" altLang="en-US" b="0" i="0" dirty="0" smtClean="0">
                <a:solidFill>
                  <a:srgbClr val="2E2E2E"/>
                </a:solidFill>
                <a:effectLst/>
                <a:latin typeface="NexusSerif"/>
              </a:rPr>
              <a:t>和</a:t>
            </a:r>
            <a:r>
              <a:rPr lang="en-US" altLang="zh-CN" b="0" i="0" dirty="0" smtClean="0">
                <a:solidFill>
                  <a:srgbClr val="2E2E2E"/>
                </a:solidFill>
                <a:effectLst/>
                <a:latin typeface="NexusSerif"/>
              </a:rPr>
              <a:t>FIT301</a:t>
            </a:r>
            <a:r>
              <a:rPr lang="zh-CN" altLang="en-US" b="0" i="0" dirty="0" smtClean="0">
                <a:solidFill>
                  <a:srgbClr val="2E2E2E"/>
                </a:solidFill>
                <a:effectLst/>
                <a:latin typeface="NexusSerif"/>
              </a:rPr>
              <a:t>，以及液位传感器</a:t>
            </a:r>
            <a:r>
              <a:rPr lang="en-US" altLang="zh-CN" b="0" i="0" dirty="0" smtClean="0">
                <a:solidFill>
                  <a:srgbClr val="2E2E2E"/>
                </a:solidFill>
                <a:effectLst/>
                <a:latin typeface="NexusSerif"/>
              </a:rPr>
              <a:t>LIT101</a:t>
            </a:r>
            <a:r>
              <a:rPr lang="zh-CN" altLang="en-US" b="0" i="0" dirty="0" smtClean="0">
                <a:solidFill>
                  <a:srgbClr val="2E2E2E"/>
                </a:solidFill>
                <a:effectLst/>
                <a:latin typeface="NexusSerif"/>
              </a:rPr>
              <a:t>，</a:t>
            </a:r>
            <a:r>
              <a:rPr lang="en-US" altLang="zh-CN" b="0" i="0" dirty="0" smtClean="0">
                <a:solidFill>
                  <a:srgbClr val="2E2E2E"/>
                </a:solidFill>
                <a:effectLst/>
                <a:latin typeface="NexusSerif"/>
              </a:rPr>
              <a:t>1L-MLP</a:t>
            </a:r>
            <a:r>
              <a:rPr lang="zh-CN" altLang="en-US" b="0" i="0" dirty="0" smtClean="0">
                <a:solidFill>
                  <a:srgbClr val="2E2E2E"/>
                </a:solidFill>
                <a:effectLst/>
                <a:latin typeface="NexusSerif"/>
              </a:rPr>
              <a:t>的</a:t>
            </a:r>
            <a:r>
              <a:rPr lang="en-US" altLang="zh-CN" b="0" i="0" dirty="0" smtClean="0">
                <a:solidFill>
                  <a:srgbClr val="FF0000"/>
                </a:solidFill>
                <a:effectLst/>
                <a:latin typeface="NexusSerif"/>
              </a:rPr>
              <a:t>Theil-U</a:t>
            </a:r>
            <a:r>
              <a:rPr lang="zh-CN" altLang="en-US" b="0" i="0" dirty="0" smtClean="0">
                <a:solidFill>
                  <a:srgbClr val="2E2E2E"/>
                </a:solidFill>
                <a:effectLst/>
                <a:latin typeface="NexusSerif"/>
              </a:rPr>
              <a:t>值最小。同样，</a:t>
            </a:r>
            <a:r>
              <a:rPr lang="en-US" altLang="zh-CN" b="0" i="0" dirty="0" smtClean="0">
                <a:solidFill>
                  <a:srgbClr val="2E2E2E"/>
                </a:solidFill>
                <a:effectLst/>
                <a:latin typeface="NexusSerif"/>
              </a:rPr>
              <a:t>2L-MLP </a:t>
            </a:r>
            <a:r>
              <a:rPr lang="zh-CN" altLang="en-US" b="0" i="0" dirty="0" smtClean="0">
                <a:solidFill>
                  <a:srgbClr val="2E2E2E"/>
                </a:solidFill>
                <a:effectLst/>
                <a:latin typeface="NexusSerif"/>
              </a:rPr>
              <a:t>对于液位传感器 </a:t>
            </a:r>
            <a:r>
              <a:rPr lang="en-US" altLang="zh-CN" b="0" i="0" dirty="0" smtClean="0">
                <a:solidFill>
                  <a:srgbClr val="2E2E2E"/>
                </a:solidFill>
                <a:effectLst/>
                <a:latin typeface="NexusSerif"/>
              </a:rPr>
              <a:t>LIT301 </a:t>
            </a:r>
            <a:r>
              <a:rPr lang="zh-CN" altLang="en-US" b="0" i="0" dirty="0" smtClean="0">
                <a:solidFill>
                  <a:srgbClr val="2E2E2E"/>
                </a:solidFill>
                <a:effectLst/>
                <a:latin typeface="NexusSerif"/>
              </a:rPr>
              <a:t>和执行器 </a:t>
            </a:r>
            <a:r>
              <a:rPr lang="en-US" altLang="zh-CN" b="0" i="0" dirty="0" smtClean="0">
                <a:solidFill>
                  <a:srgbClr val="2E2E2E"/>
                </a:solidFill>
                <a:effectLst/>
                <a:latin typeface="NexusSerif"/>
              </a:rPr>
              <a:t>MV101 </a:t>
            </a:r>
            <a:r>
              <a:rPr lang="zh-CN" altLang="en-US" b="0" i="0" dirty="0" smtClean="0">
                <a:solidFill>
                  <a:srgbClr val="2E2E2E"/>
                </a:solidFill>
                <a:effectLst/>
                <a:latin typeface="NexusSerif"/>
              </a:rPr>
              <a:t>也表现良好。最后，</a:t>
            </a:r>
            <a:r>
              <a:rPr lang="en-US" altLang="zh-CN" b="0" i="0" dirty="0" smtClean="0">
                <a:solidFill>
                  <a:srgbClr val="2E2E2E"/>
                </a:solidFill>
                <a:effectLst/>
                <a:latin typeface="NexusSerif"/>
              </a:rPr>
              <a:t>3L-MLP </a:t>
            </a:r>
            <a:r>
              <a:rPr lang="zh-CN" altLang="en-US" b="0" i="0" dirty="0" smtClean="0">
                <a:solidFill>
                  <a:srgbClr val="2E2E2E"/>
                </a:solidFill>
                <a:effectLst/>
                <a:latin typeface="NexusSerif"/>
              </a:rPr>
              <a:t>适用于泵 </a:t>
            </a:r>
            <a:r>
              <a:rPr lang="en-US" altLang="zh-CN" b="0" i="0" dirty="0" smtClean="0">
                <a:solidFill>
                  <a:srgbClr val="2E2E2E"/>
                </a:solidFill>
                <a:effectLst/>
                <a:latin typeface="NexusSerif"/>
              </a:rPr>
              <a:t>P101</a:t>
            </a:r>
            <a:r>
              <a:rPr lang="zh-CN" altLang="en-US" b="0" i="0" dirty="0" smtClean="0">
                <a:solidFill>
                  <a:srgbClr val="2E2E2E"/>
                </a:solidFill>
                <a:effectLst/>
                <a:latin typeface="NexusSerif"/>
              </a:rPr>
              <a:t>。</a:t>
            </a:r>
            <a:endParaRPr lang="zh-CN" altLang="en-US" dirty="0"/>
          </a:p>
        </p:txBody>
      </p:sp>
      <p:pic>
        <p:nvPicPr>
          <p:cNvPr id="5" name="图片 4"/>
          <p:cNvPicPr>
            <a:picLocks noChangeAspect="1"/>
          </p:cNvPicPr>
          <p:nvPr/>
        </p:nvPicPr>
        <p:blipFill>
          <a:blip r:embed="rId2"/>
          <a:stretch>
            <a:fillRect/>
          </a:stretch>
        </p:blipFill>
        <p:spPr>
          <a:xfrm>
            <a:off x="5447411" y="1164126"/>
            <a:ext cx="6328959" cy="3444037"/>
          </a:xfrm>
          <a:prstGeom prst="rect">
            <a:avLst/>
          </a:prstGeom>
        </p:spPr>
      </p:pic>
      <p:sp>
        <p:nvSpPr>
          <p:cNvPr id="6" name="矩形 5"/>
          <p:cNvSpPr/>
          <p:nvPr/>
        </p:nvSpPr>
        <p:spPr>
          <a:xfrm>
            <a:off x="459818" y="379253"/>
            <a:ext cx="1603516" cy="461665"/>
          </a:xfrm>
          <a:prstGeom prst="rect">
            <a:avLst/>
          </a:prstGeom>
        </p:spPr>
        <p:txBody>
          <a:bodyPr wrap="none">
            <a:spAutoFit/>
          </a:bodyPr>
          <a:lstStyle/>
          <a:p>
            <a:r>
              <a:rPr lang="en-US" altLang="zh-CN" sz="2400" b="1" dirty="0">
                <a:solidFill>
                  <a:srgbClr val="FF0000"/>
                </a:solidFill>
                <a:latin typeface="+mj-lt"/>
              </a:rPr>
              <a:t>E</a:t>
            </a:r>
            <a:r>
              <a:rPr lang="en-US" altLang="zh-CN" sz="2400" b="1" i="0" dirty="0" smtClean="0">
                <a:solidFill>
                  <a:srgbClr val="FF0000"/>
                </a:solidFill>
                <a:effectLst/>
                <a:latin typeface="+mj-lt"/>
              </a:rPr>
              <a:t>xperiment</a:t>
            </a:r>
            <a:endParaRPr lang="zh-CN" altLang="en-US" sz="2400" b="1" i="0" dirty="0">
              <a:solidFill>
                <a:srgbClr val="FF0000"/>
              </a:solidFill>
              <a:effectLst/>
              <a:latin typeface="+mj-lt"/>
            </a:endParaRPr>
          </a:p>
        </p:txBody>
      </p:sp>
    </p:spTree>
    <p:extLst>
      <p:ext uri="{BB962C8B-B14F-4D97-AF65-F5344CB8AC3E}">
        <p14:creationId xmlns:p14="http://schemas.microsoft.com/office/powerpoint/2010/main" val="1854983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3758" y="503908"/>
            <a:ext cx="1240724" cy="461665"/>
          </a:xfrm>
          <a:prstGeom prst="rect">
            <a:avLst/>
          </a:prstGeom>
        </p:spPr>
        <p:txBody>
          <a:bodyPr wrap="none">
            <a:spAutoFit/>
          </a:bodyPr>
          <a:lstStyle/>
          <a:p>
            <a:r>
              <a:rPr lang="en-US" altLang="zh-CN" sz="2400" dirty="0" smtClean="0">
                <a:solidFill>
                  <a:srgbClr val="FF0000"/>
                </a:solidFill>
              </a:rPr>
              <a:t>Evaluate</a:t>
            </a:r>
            <a:endParaRPr lang="zh-CN" altLang="en-US" sz="2400" b="0" i="0" dirty="0">
              <a:solidFill>
                <a:srgbClr val="FF0000"/>
              </a:solidFill>
              <a:effectLst/>
              <a:latin typeface="NexusSerif"/>
            </a:endParaRPr>
          </a:p>
        </p:txBody>
      </p:sp>
      <p:sp>
        <p:nvSpPr>
          <p:cNvPr id="3" name="矩形 2"/>
          <p:cNvSpPr/>
          <p:nvPr/>
        </p:nvSpPr>
        <p:spPr>
          <a:xfrm>
            <a:off x="646100" y="1330133"/>
            <a:ext cx="2954655" cy="369332"/>
          </a:xfrm>
          <a:prstGeom prst="rect">
            <a:avLst/>
          </a:prstGeom>
        </p:spPr>
        <p:txBody>
          <a:bodyPr wrap="none">
            <a:spAutoFit/>
          </a:bodyPr>
          <a:lstStyle/>
          <a:p>
            <a:r>
              <a:rPr lang="en-US" altLang="zh-CN" b="1" i="0" dirty="0" err="1" smtClean="0">
                <a:solidFill>
                  <a:srgbClr val="2E2E2E"/>
                </a:solidFill>
                <a:effectLst/>
                <a:latin typeface="NexusSerif"/>
              </a:rPr>
              <a:t>SWaT</a:t>
            </a:r>
            <a:r>
              <a:rPr lang="en-US" altLang="zh-CN" b="1" i="0" dirty="0" smtClean="0">
                <a:solidFill>
                  <a:srgbClr val="2E2E2E"/>
                </a:solidFill>
                <a:effectLst/>
                <a:latin typeface="NexusSerif"/>
              </a:rPr>
              <a:t> (D1) - </a:t>
            </a:r>
            <a:r>
              <a:rPr lang="zh-CN" altLang="en-US" b="1" i="0" dirty="0" smtClean="0">
                <a:solidFill>
                  <a:srgbClr val="2E2E2E"/>
                </a:solidFill>
                <a:effectLst/>
                <a:latin typeface="NexusSerif"/>
              </a:rPr>
              <a:t>正常系统行为</a:t>
            </a:r>
            <a:endParaRPr lang="zh-CN" altLang="en-US" b="1" i="0" dirty="0">
              <a:solidFill>
                <a:srgbClr val="2E2E2E"/>
              </a:solidFill>
              <a:effectLst/>
              <a:latin typeface="NexusSerif"/>
            </a:endParaRPr>
          </a:p>
        </p:txBody>
      </p:sp>
      <p:sp>
        <p:nvSpPr>
          <p:cNvPr id="4" name="矩形 3"/>
          <p:cNvSpPr/>
          <p:nvPr/>
        </p:nvSpPr>
        <p:spPr>
          <a:xfrm>
            <a:off x="709157" y="2802689"/>
            <a:ext cx="4332958" cy="1477328"/>
          </a:xfrm>
          <a:prstGeom prst="rect">
            <a:avLst/>
          </a:prstGeom>
        </p:spPr>
        <p:txBody>
          <a:bodyPr wrap="square">
            <a:spAutoFit/>
          </a:bodyPr>
          <a:lstStyle/>
          <a:p>
            <a:r>
              <a:rPr lang="zh-CN" altLang="en-US" b="0" i="0" dirty="0" smtClean="0">
                <a:solidFill>
                  <a:srgbClr val="2E2E2E"/>
                </a:solidFill>
                <a:effectLst/>
                <a:latin typeface="NexusSerif"/>
              </a:rPr>
              <a:t>在 </a:t>
            </a:r>
            <a:r>
              <a:rPr lang="en-US" altLang="zh-CN" b="0" i="0" dirty="0" err="1" smtClean="0">
                <a:solidFill>
                  <a:srgbClr val="2E2E2E"/>
                </a:solidFill>
                <a:effectLst/>
                <a:latin typeface="NexusSerif"/>
              </a:rPr>
              <a:t>SWaT</a:t>
            </a:r>
            <a:r>
              <a:rPr lang="en-US" altLang="zh-CN" b="0" i="0" dirty="0" smtClean="0">
                <a:solidFill>
                  <a:srgbClr val="2E2E2E"/>
                </a:solidFill>
                <a:effectLst/>
                <a:latin typeface="NexusSerif"/>
              </a:rPr>
              <a:t> </a:t>
            </a:r>
            <a:r>
              <a:rPr lang="zh-CN" altLang="en-US" b="0" i="0" dirty="0" smtClean="0">
                <a:solidFill>
                  <a:srgbClr val="2E2E2E"/>
                </a:solidFill>
                <a:effectLst/>
                <a:latin typeface="NexusSerif"/>
              </a:rPr>
              <a:t>的正常运行期间，每个模型的行为都根据其误报率进行评估。</a:t>
            </a:r>
            <a:endParaRPr lang="en-US" altLang="zh-CN" b="0" i="0" dirty="0" smtClean="0">
              <a:solidFill>
                <a:srgbClr val="2E2E2E"/>
              </a:solidFill>
              <a:effectLst/>
              <a:latin typeface="NexusSerif"/>
            </a:endParaRPr>
          </a:p>
          <a:p>
            <a:r>
              <a:rPr lang="zh-CN" altLang="en-US" b="0" i="0" dirty="0" smtClean="0">
                <a:solidFill>
                  <a:srgbClr val="2E2E2E"/>
                </a:solidFill>
                <a:effectLst/>
                <a:latin typeface="NexusSerif"/>
              </a:rPr>
              <a:t>为了训练 </a:t>
            </a:r>
            <a:r>
              <a:rPr lang="en-US" altLang="zh-CN" b="0" i="0" dirty="0" err="1" smtClean="0">
                <a:solidFill>
                  <a:srgbClr val="2E2E2E"/>
                </a:solidFill>
                <a:effectLst/>
                <a:latin typeface="NexusSerif"/>
              </a:rPr>
              <a:t>PyOD</a:t>
            </a:r>
            <a:r>
              <a:rPr lang="en-US" altLang="zh-CN" b="0" i="0" dirty="0" smtClean="0">
                <a:solidFill>
                  <a:srgbClr val="2E2E2E"/>
                </a:solidFill>
                <a:effectLst/>
                <a:latin typeface="NexusSerif"/>
              </a:rPr>
              <a:t> </a:t>
            </a:r>
            <a:r>
              <a:rPr lang="zh-CN" altLang="en-US" b="0" i="0" dirty="0" smtClean="0">
                <a:solidFill>
                  <a:srgbClr val="2E2E2E"/>
                </a:solidFill>
                <a:effectLst/>
                <a:latin typeface="NexusSerif"/>
              </a:rPr>
              <a:t>库中的现有学习模型，使用了用于微调 </a:t>
            </a:r>
            <a:r>
              <a:rPr lang="en-US" altLang="zh-CN" b="0" i="0" dirty="0" smtClean="0">
                <a:solidFill>
                  <a:srgbClr val="2E2E2E"/>
                </a:solidFill>
                <a:effectLst/>
                <a:latin typeface="NexusSerif"/>
              </a:rPr>
              <a:t>MLP </a:t>
            </a:r>
            <a:r>
              <a:rPr lang="zh-CN" altLang="en-US" b="0" i="0" dirty="0" smtClean="0">
                <a:solidFill>
                  <a:srgbClr val="2E2E2E"/>
                </a:solidFill>
                <a:effectLst/>
                <a:latin typeface="NexusSerif"/>
              </a:rPr>
              <a:t>模型的超参数的相同训练数据集。</a:t>
            </a:r>
            <a:endParaRPr lang="zh-CN" altLang="en-US" dirty="0"/>
          </a:p>
        </p:txBody>
      </p:sp>
      <p:pic>
        <p:nvPicPr>
          <p:cNvPr id="5" name="图片 4"/>
          <p:cNvPicPr>
            <a:picLocks noChangeAspect="1"/>
          </p:cNvPicPr>
          <p:nvPr/>
        </p:nvPicPr>
        <p:blipFill>
          <a:blip r:embed="rId2"/>
          <a:stretch>
            <a:fillRect/>
          </a:stretch>
        </p:blipFill>
        <p:spPr>
          <a:xfrm>
            <a:off x="5465654" y="1547225"/>
            <a:ext cx="5972175" cy="3819525"/>
          </a:xfrm>
          <a:prstGeom prst="rect">
            <a:avLst/>
          </a:prstGeom>
        </p:spPr>
      </p:pic>
    </p:spTree>
    <p:extLst>
      <p:ext uri="{BB962C8B-B14F-4D97-AF65-F5344CB8AC3E}">
        <p14:creationId xmlns:p14="http://schemas.microsoft.com/office/powerpoint/2010/main" val="1072133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6247" y="1504124"/>
            <a:ext cx="3185487" cy="369332"/>
          </a:xfrm>
          <a:prstGeom prst="rect">
            <a:avLst/>
          </a:prstGeom>
        </p:spPr>
        <p:txBody>
          <a:bodyPr wrap="none">
            <a:spAutoFit/>
          </a:bodyPr>
          <a:lstStyle/>
          <a:p>
            <a:r>
              <a:rPr lang="en-US" altLang="zh-CN" dirty="0">
                <a:solidFill>
                  <a:srgbClr val="2E2E2E"/>
                </a:solidFill>
                <a:latin typeface="NexusSerif"/>
              </a:rPr>
              <a:t> </a:t>
            </a:r>
            <a:r>
              <a:rPr lang="en-US" altLang="zh-CN" dirty="0" smtClean="0">
                <a:solidFill>
                  <a:srgbClr val="2E2E2E"/>
                </a:solidFill>
                <a:latin typeface="NexusSerif"/>
              </a:rPr>
              <a:t> </a:t>
            </a:r>
            <a:r>
              <a:rPr lang="en-US" altLang="zh-CN" b="1" i="0" dirty="0" err="1" smtClean="0">
                <a:solidFill>
                  <a:srgbClr val="2E2E2E"/>
                </a:solidFill>
                <a:effectLst/>
                <a:latin typeface="NexusSerif"/>
              </a:rPr>
              <a:t>SWaT</a:t>
            </a:r>
            <a:r>
              <a:rPr lang="en-US" altLang="zh-CN" b="1" i="0" dirty="0" smtClean="0">
                <a:solidFill>
                  <a:srgbClr val="2E2E2E"/>
                </a:solidFill>
                <a:effectLst/>
                <a:latin typeface="NexusSerif"/>
              </a:rPr>
              <a:t> (D2)-</a:t>
            </a:r>
            <a:r>
              <a:rPr lang="zh-CN" altLang="en-US" b="1" i="0" dirty="0" smtClean="0">
                <a:solidFill>
                  <a:srgbClr val="2E2E2E"/>
                </a:solidFill>
                <a:effectLst/>
                <a:latin typeface="NexusSerif"/>
              </a:rPr>
              <a:t>攻击场景和检测</a:t>
            </a:r>
            <a:endParaRPr lang="zh-CN" altLang="en-US" b="1" i="0" dirty="0">
              <a:solidFill>
                <a:srgbClr val="2E2E2E"/>
              </a:solidFill>
              <a:effectLst/>
              <a:latin typeface="NexusSerif"/>
            </a:endParaRPr>
          </a:p>
        </p:txBody>
      </p:sp>
      <p:sp>
        <p:nvSpPr>
          <p:cNvPr id="3" name="矩形 2"/>
          <p:cNvSpPr/>
          <p:nvPr/>
        </p:nvSpPr>
        <p:spPr>
          <a:xfrm>
            <a:off x="583769" y="2508537"/>
            <a:ext cx="4628828" cy="1477328"/>
          </a:xfrm>
          <a:prstGeom prst="rect">
            <a:avLst/>
          </a:prstGeom>
        </p:spPr>
        <p:txBody>
          <a:bodyPr wrap="square">
            <a:spAutoFit/>
          </a:bodyPr>
          <a:lstStyle/>
          <a:p>
            <a:r>
              <a:rPr lang="zh-CN" altLang="en-US" b="0" i="0" dirty="0" smtClean="0">
                <a:solidFill>
                  <a:srgbClr val="2E2E2E"/>
                </a:solidFill>
                <a:effectLst/>
                <a:latin typeface="NexusSerif"/>
              </a:rPr>
              <a:t>攻击 </a:t>
            </a:r>
            <a:r>
              <a:rPr lang="en-US" altLang="zh-CN" b="0" i="0" dirty="0" smtClean="0">
                <a:solidFill>
                  <a:srgbClr val="2E2E2E"/>
                </a:solidFill>
                <a:effectLst/>
                <a:latin typeface="NexusSerif"/>
              </a:rPr>
              <a:t>A.1 </a:t>
            </a:r>
            <a:r>
              <a:rPr lang="zh-CN" altLang="en-US" b="0" i="0" dirty="0" smtClean="0">
                <a:solidFill>
                  <a:srgbClr val="2E2E2E"/>
                </a:solidFill>
                <a:effectLst/>
                <a:latin typeface="NexusSerif"/>
              </a:rPr>
              <a:t>的变体针对 </a:t>
            </a:r>
            <a:r>
              <a:rPr lang="en-US" altLang="zh-CN" b="0" i="0" dirty="0" smtClean="0">
                <a:solidFill>
                  <a:srgbClr val="2E2E2E"/>
                </a:solidFill>
                <a:effectLst/>
                <a:latin typeface="NexusSerif"/>
              </a:rPr>
              <a:t>T101 </a:t>
            </a:r>
            <a:r>
              <a:rPr lang="zh-CN" altLang="en-US" b="0" i="0" dirty="0" smtClean="0">
                <a:solidFill>
                  <a:srgbClr val="2E2E2E"/>
                </a:solidFill>
                <a:effectLst/>
                <a:latin typeface="NexusSerif"/>
              </a:rPr>
              <a:t>水箱的水位传感器 </a:t>
            </a:r>
            <a:r>
              <a:rPr lang="en-US" altLang="zh-CN" b="0" i="0" dirty="0" smtClean="0">
                <a:solidFill>
                  <a:srgbClr val="2E2E2E"/>
                </a:solidFill>
                <a:effectLst/>
                <a:latin typeface="NexusSerif"/>
              </a:rPr>
              <a:t>LIT101</a:t>
            </a:r>
            <a:r>
              <a:rPr lang="zh-CN" altLang="en-US" b="0" i="0" dirty="0" smtClean="0">
                <a:solidFill>
                  <a:srgbClr val="2E2E2E"/>
                </a:solidFill>
                <a:effectLst/>
                <a:latin typeface="NexusSerif"/>
              </a:rPr>
              <a:t>。由于 </a:t>
            </a:r>
            <a:r>
              <a:rPr lang="en-US" altLang="zh-CN" b="0" i="0" dirty="0" smtClean="0">
                <a:solidFill>
                  <a:srgbClr val="2E2E2E"/>
                </a:solidFill>
                <a:effectLst/>
                <a:latin typeface="NexusSerif"/>
              </a:rPr>
              <a:t>T101 </a:t>
            </a:r>
            <a:r>
              <a:rPr lang="zh-CN" altLang="en-US" b="0" i="0" dirty="0" smtClean="0">
                <a:solidFill>
                  <a:srgbClr val="2E2E2E"/>
                </a:solidFill>
                <a:effectLst/>
                <a:latin typeface="NexusSerif"/>
              </a:rPr>
              <a:t>水箱是整个试验台的主要水源，因此 </a:t>
            </a:r>
            <a:r>
              <a:rPr lang="en-US" altLang="zh-CN" b="0" i="0" dirty="0" smtClean="0">
                <a:solidFill>
                  <a:srgbClr val="2E2E2E"/>
                </a:solidFill>
                <a:effectLst/>
                <a:latin typeface="NexusSerif"/>
              </a:rPr>
              <a:t>T101 </a:t>
            </a:r>
            <a:r>
              <a:rPr lang="zh-CN" altLang="en-US" b="0" i="0" dirty="0" smtClean="0">
                <a:solidFill>
                  <a:srgbClr val="2E2E2E"/>
                </a:solidFill>
                <a:effectLst/>
                <a:latin typeface="NexusSerif"/>
              </a:rPr>
              <a:t>水箱在正常和隐身模式下的溢流和下溢攻击都会影响整个 </a:t>
            </a:r>
            <a:r>
              <a:rPr lang="en-US" altLang="zh-CN" b="0" i="0" dirty="0" err="1" smtClean="0">
                <a:solidFill>
                  <a:srgbClr val="2E2E2E"/>
                </a:solidFill>
                <a:effectLst/>
                <a:latin typeface="NexusSerif"/>
              </a:rPr>
              <a:t>SWaT</a:t>
            </a:r>
            <a:r>
              <a:rPr lang="en-US" altLang="zh-CN" b="0" i="0" dirty="0" smtClean="0">
                <a:solidFill>
                  <a:srgbClr val="2E2E2E"/>
                </a:solidFill>
                <a:effectLst/>
                <a:latin typeface="NexusSerif"/>
              </a:rPr>
              <a:t> </a:t>
            </a:r>
            <a:r>
              <a:rPr lang="zh-CN" altLang="en-US" b="0" i="0" dirty="0" smtClean="0">
                <a:solidFill>
                  <a:srgbClr val="2E2E2E"/>
                </a:solidFill>
                <a:effectLst/>
                <a:latin typeface="NexusSerif"/>
              </a:rPr>
              <a:t>操作。</a:t>
            </a:r>
            <a:endParaRPr lang="zh-CN" altLang="en-US" dirty="0"/>
          </a:p>
        </p:txBody>
      </p:sp>
      <p:pic>
        <p:nvPicPr>
          <p:cNvPr id="4" name="图片 3"/>
          <p:cNvPicPr>
            <a:picLocks noChangeAspect="1"/>
          </p:cNvPicPr>
          <p:nvPr/>
        </p:nvPicPr>
        <p:blipFill>
          <a:blip r:embed="rId2"/>
          <a:stretch>
            <a:fillRect/>
          </a:stretch>
        </p:blipFill>
        <p:spPr>
          <a:xfrm>
            <a:off x="5057614" y="499391"/>
            <a:ext cx="6772759" cy="5489886"/>
          </a:xfrm>
          <a:prstGeom prst="rect">
            <a:avLst/>
          </a:prstGeom>
        </p:spPr>
      </p:pic>
      <p:sp>
        <p:nvSpPr>
          <p:cNvPr id="5" name="矩形 4"/>
          <p:cNvSpPr/>
          <p:nvPr/>
        </p:nvSpPr>
        <p:spPr>
          <a:xfrm>
            <a:off x="6262896" y="6168347"/>
            <a:ext cx="4801314" cy="369332"/>
          </a:xfrm>
          <a:prstGeom prst="rect">
            <a:avLst/>
          </a:prstGeom>
        </p:spPr>
        <p:txBody>
          <a:bodyPr wrap="none">
            <a:spAutoFit/>
          </a:bodyPr>
          <a:lstStyle/>
          <a:p>
            <a:r>
              <a:rPr lang="zh-CN" altLang="en-US" b="0" i="0" dirty="0" smtClean="0">
                <a:solidFill>
                  <a:srgbClr val="2E2E2E"/>
                </a:solidFill>
                <a:effectLst/>
                <a:latin typeface="NexusSerif"/>
              </a:rPr>
              <a:t>使用 </a:t>
            </a:r>
            <a:r>
              <a:rPr lang="en-US" altLang="zh-CN" b="0" i="0" dirty="0" smtClean="0">
                <a:solidFill>
                  <a:srgbClr val="2E2E2E"/>
                </a:solidFill>
                <a:effectLst/>
                <a:latin typeface="NexusSerif"/>
              </a:rPr>
              <a:t>MLP-CUSUM </a:t>
            </a:r>
            <a:r>
              <a:rPr lang="zh-CN" altLang="en-US" b="0" i="0" dirty="0" smtClean="0">
                <a:solidFill>
                  <a:srgbClr val="2E2E2E"/>
                </a:solidFill>
                <a:effectLst/>
                <a:latin typeface="NexusSerif"/>
              </a:rPr>
              <a:t>检测攻击 </a:t>
            </a:r>
            <a:r>
              <a:rPr lang="en-US" altLang="zh-CN" b="0" i="0" dirty="0" smtClean="0">
                <a:solidFill>
                  <a:srgbClr val="2E2E2E"/>
                </a:solidFill>
                <a:effectLst/>
                <a:latin typeface="NexusSerif"/>
              </a:rPr>
              <a:t>A.1 </a:t>
            </a:r>
            <a:r>
              <a:rPr lang="zh-CN" altLang="en-US" b="0" i="0" dirty="0" smtClean="0">
                <a:solidFill>
                  <a:srgbClr val="2E2E2E"/>
                </a:solidFill>
                <a:effectLst/>
                <a:latin typeface="NexusSerif"/>
              </a:rPr>
              <a:t>导致的异常。</a:t>
            </a:r>
            <a:endParaRPr lang="zh-CN" altLang="en-US" dirty="0"/>
          </a:p>
        </p:txBody>
      </p:sp>
      <p:sp>
        <p:nvSpPr>
          <p:cNvPr id="6" name="矩形 5"/>
          <p:cNvSpPr/>
          <p:nvPr/>
        </p:nvSpPr>
        <p:spPr>
          <a:xfrm>
            <a:off x="633758" y="503908"/>
            <a:ext cx="1240724" cy="461665"/>
          </a:xfrm>
          <a:prstGeom prst="rect">
            <a:avLst/>
          </a:prstGeom>
        </p:spPr>
        <p:txBody>
          <a:bodyPr wrap="none">
            <a:spAutoFit/>
          </a:bodyPr>
          <a:lstStyle/>
          <a:p>
            <a:r>
              <a:rPr lang="en-US" altLang="zh-CN" sz="2400" dirty="0" smtClean="0">
                <a:solidFill>
                  <a:srgbClr val="FF0000"/>
                </a:solidFill>
              </a:rPr>
              <a:t>Evaluate</a:t>
            </a:r>
            <a:endParaRPr lang="zh-CN" altLang="en-US" sz="2400" b="0" i="0" dirty="0">
              <a:solidFill>
                <a:srgbClr val="FF0000"/>
              </a:solidFill>
              <a:effectLst/>
              <a:latin typeface="NexusSerif"/>
            </a:endParaRPr>
          </a:p>
        </p:txBody>
      </p:sp>
    </p:spTree>
    <p:extLst>
      <p:ext uri="{BB962C8B-B14F-4D97-AF65-F5344CB8AC3E}">
        <p14:creationId xmlns:p14="http://schemas.microsoft.com/office/powerpoint/2010/main" val="2370825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966355" y="485613"/>
            <a:ext cx="6191811" cy="5922936"/>
          </a:xfrm>
          <a:prstGeom prst="rect">
            <a:avLst/>
          </a:prstGeom>
        </p:spPr>
      </p:pic>
      <p:sp>
        <p:nvSpPr>
          <p:cNvPr id="3" name="矩形 2"/>
          <p:cNvSpPr/>
          <p:nvPr/>
        </p:nvSpPr>
        <p:spPr>
          <a:xfrm>
            <a:off x="385544" y="2055010"/>
            <a:ext cx="4298197" cy="3416320"/>
          </a:xfrm>
          <a:prstGeom prst="rect">
            <a:avLst/>
          </a:prstGeom>
        </p:spPr>
        <p:txBody>
          <a:bodyPr wrap="square">
            <a:spAutoFit/>
          </a:bodyPr>
          <a:lstStyle/>
          <a:p>
            <a:r>
              <a:rPr lang="zh-CN" altLang="en-US" b="0" i="0" dirty="0" smtClean="0">
                <a:solidFill>
                  <a:srgbClr val="2E2E2E"/>
                </a:solidFill>
                <a:effectLst/>
                <a:latin typeface="NexusSerif"/>
              </a:rPr>
              <a:t>与其他学习模型相比，</a:t>
            </a:r>
            <a:r>
              <a:rPr lang="en-US" altLang="zh-CN" b="0" i="0" dirty="0" smtClean="0">
                <a:solidFill>
                  <a:srgbClr val="2E2E2E"/>
                </a:solidFill>
                <a:effectLst/>
                <a:latin typeface="NexusSerif"/>
              </a:rPr>
              <a:t>MLP-CUSUM </a:t>
            </a:r>
            <a:r>
              <a:rPr lang="zh-CN" altLang="en-US" b="0" i="0" dirty="0" smtClean="0">
                <a:solidFill>
                  <a:srgbClr val="2E2E2E"/>
                </a:solidFill>
                <a:effectLst/>
                <a:latin typeface="NexusSerif"/>
              </a:rPr>
              <a:t>对攻击 </a:t>
            </a:r>
            <a:r>
              <a:rPr lang="en-US" altLang="zh-CN" b="0" i="0" dirty="0" smtClean="0">
                <a:solidFill>
                  <a:srgbClr val="2E2E2E"/>
                </a:solidFill>
                <a:effectLst/>
                <a:latin typeface="NexusSerif"/>
              </a:rPr>
              <a:t>A.1 </a:t>
            </a:r>
            <a:r>
              <a:rPr lang="zh-CN" altLang="en-US" b="0" i="0" dirty="0" smtClean="0">
                <a:solidFill>
                  <a:srgbClr val="2E2E2E"/>
                </a:solidFill>
                <a:effectLst/>
                <a:latin typeface="NexusSerif"/>
              </a:rPr>
              <a:t>的所有变体都实现了接近 </a:t>
            </a:r>
            <a:r>
              <a:rPr lang="en-US" altLang="zh-CN" b="0" i="0" dirty="0" smtClean="0">
                <a:solidFill>
                  <a:srgbClr val="2E2E2E"/>
                </a:solidFill>
                <a:effectLst/>
                <a:latin typeface="NexusSerif"/>
              </a:rPr>
              <a:t>100% </a:t>
            </a:r>
            <a:r>
              <a:rPr lang="zh-CN" altLang="en-US" b="0" i="0" dirty="0" smtClean="0">
                <a:solidFill>
                  <a:srgbClr val="2E2E2E"/>
                </a:solidFill>
                <a:effectLst/>
                <a:latin typeface="NexusSerif"/>
              </a:rPr>
              <a:t>的准确率，并且“零”误报。此外，</a:t>
            </a:r>
            <a:r>
              <a:rPr lang="en-US" altLang="zh-CN" b="0" i="0" dirty="0" smtClean="0">
                <a:solidFill>
                  <a:srgbClr val="2E2E2E"/>
                </a:solidFill>
                <a:effectLst/>
                <a:latin typeface="NexusSerif"/>
              </a:rPr>
              <a:t>MLP-CUSUM </a:t>
            </a:r>
            <a:r>
              <a:rPr lang="zh-CN" altLang="en-US" b="0" i="0" dirty="0" smtClean="0">
                <a:solidFill>
                  <a:srgbClr val="2E2E2E"/>
                </a:solidFill>
                <a:effectLst/>
                <a:latin typeface="NexusSerif"/>
              </a:rPr>
              <a:t>在分类精度方面优于其他模型、检出率和 </a:t>
            </a:r>
            <a:r>
              <a:rPr lang="en-US" altLang="zh-CN" b="0" i="0" dirty="0" smtClean="0">
                <a:solidFill>
                  <a:srgbClr val="2E2E2E"/>
                </a:solidFill>
                <a:effectLst/>
                <a:latin typeface="NexusSerif"/>
              </a:rPr>
              <a:t>F1 </a:t>
            </a:r>
            <a:r>
              <a:rPr lang="zh-CN" altLang="en-US" b="0" i="0" dirty="0" smtClean="0">
                <a:solidFill>
                  <a:srgbClr val="2E2E2E"/>
                </a:solidFill>
                <a:effectLst/>
                <a:latin typeface="NexusSerif"/>
              </a:rPr>
              <a:t>分数。更具体地说，对于正常模式和隐秘模式下的溢出攻击，</a:t>
            </a:r>
            <a:r>
              <a:rPr lang="en-US" altLang="zh-CN" b="0" i="0" dirty="0" smtClean="0">
                <a:solidFill>
                  <a:srgbClr val="2E2E2E"/>
                </a:solidFill>
                <a:effectLst/>
                <a:latin typeface="NexusSerif"/>
              </a:rPr>
              <a:t>MLP-CUSUM </a:t>
            </a:r>
            <a:r>
              <a:rPr lang="zh-CN" altLang="en-US" b="0" i="0" dirty="0" smtClean="0">
                <a:solidFill>
                  <a:srgbClr val="2E2E2E"/>
                </a:solidFill>
                <a:effectLst/>
                <a:latin typeface="NexusSerif"/>
              </a:rPr>
              <a:t>的分类准确率分别提高了大约 </a:t>
            </a:r>
            <a:r>
              <a:rPr lang="en-US" altLang="zh-CN" b="0" i="0" dirty="0" smtClean="0">
                <a:solidFill>
                  <a:srgbClr val="2E2E2E"/>
                </a:solidFill>
                <a:effectLst/>
                <a:latin typeface="NexusSerif"/>
              </a:rPr>
              <a:t>1.63% </a:t>
            </a:r>
            <a:r>
              <a:rPr lang="zh-CN" altLang="en-US" b="0" i="0" dirty="0" smtClean="0">
                <a:solidFill>
                  <a:srgbClr val="2E2E2E"/>
                </a:solidFill>
                <a:effectLst/>
                <a:latin typeface="NexusSerif"/>
              </a:rPr>
              <a:t>和 </a:t>
            </a:r>
            <a:r>
              <a:rPr lang="en-US" altLang="zh-CN" b="0" i="0" dirty="0" smtClean="0">
                <a:solidFill>
                  <a:srgbClr val="2E2E2E"/>
                </a:solidFill>
                <a:effectLst/>
                <a:latin typeface="NexusSerif"/>
              </a:rPr>
              <a:t>5.29%</a:t>
            </a:r>
            <a:r>
              <a:rPr lang="zh-CN" altLang="en-US" b="0" i="0" dirty="0" smtClean="0">
                <a:solidFill>
                  <a:srgbClr val="2E2E2E"/>
                </a:solidFill>
                <a:effectLst/>
                <a:latin typeface="NexusSerif"/>
              </a:rPr>
              <a:t>。同样，发现这两种情况的检出率和 </a:t>
            </a:r>
            <a:r>
              <a:rPr lang="en-US" altLang="zh-CN" b="0" i="0" dirty="0" smtClean="0">
                <a:solidFill>
                  <a:srgbClr val="2E2E2E"/>
                </a:solidFill>
                <a:effectLst/>
                <a:latin typeface="NexusSerif"/>
              </a:rPr>
              <a:t>F1 </a:t>
            </a:r>
            <a:r>
              <a:rPr lang="zh-CN" altLang="en-US" b="0" i="0" dirty="0" smtClean="0">
                <a:solidFill>
                  <a:srgbClr val="2E2E2E"/>
                </a:solidFill>
                <a:effectLst/>
                <a:latin typeface="NexusSerif"/>
              </a:rPr>
              <a:t>分数的提高都在 </a:t>
            </a:r>
            <a:r>
              <a:rPr lang="en-US" altLang="zh-CN" b="0" i="0" dirty="0" smtClean="0">
                <a:solidFill>
                  <a:srgbClr val="2E2E2E"/>
                </a:solidFill>
                <a:effectLst/>
                <a:latin typeface="NexusSerif"/>
              </a:rPr>
              <a:t>5% </a:t>
            </a:r>
            <a:r>
              <a:rPr lang="zh-CN" altLang="en-US" b="0" i="0" dirty="0" smtClean="0">
                <a:solidFill>
                  <a:srgbClr val="2E2E2E"/>
                </a:solidFill>
                <a:effectLst/>
                <a:latin typeface="NexusSerif"/>
              </a:rPr>
              <a:t>以上。随后，对于下溢攻击，</a:t>
            </a:r>
            <a:r>
              <a:rPr lang="en-US" altLang="zh-CN" b="0" i="0" dirty="0" smtClean="0">
                <a:solidFill>
                  <a:srgbClr val="2E2E2E"/>
                </a:solidFill>
                <a:effectLst/>
                <a:latin typeface="NexusSerif"/>
              </a:rPr>
              <a:t>MLP-CUSUM </a:t>
            </a:r>
            <a:r>
              <a:rPr lang="zh-CN" altLang="en-US" b="0" i="0" dirty="0" smtClean="0">
                <a:solidFill>
                  <a:srgbClr val="2E2E2E"/>
                </a:solidFill>
                <a:effectLst/>
                <a:latin typeface="NexusSerif"/>
              </a:rPr>
              <a:t>在分类准确率、检测率和 </a:t>
            </a:r>
            <a:r>
              <a:rPr lang="en-US" altLang="zh-CN" b="0" i="0" dirty="0" smtClean="0">
                <a:solidFill>
                  <a:srgbClr val="2E2E2E"/>
                </a:solidFill>
                <a:effectLst/>
                <a:latin typeface="NexusSerif"/>
              </a:rPr>
              <a:t>F1 </a:t>
            </a:r>
            <a:r>
              <a:rPr lang="zh-CN" altLang="en-US" b="0" i="0" dirty="0" smtClean="0">
                <a:solidFill>
                  <a:srgbClr val="2E2E2E"/>
                </a:solidFill>
                <a:effectLst/>
                <a:latin typeface="NexusSerif"/>
              </a:rPr>
              <a:t>得分方面分别实现了 </a:t>
            </a:r>
            <a:r>
              <a:rPr lang="en-US" altLang="zh-CN" b="0" i="0" dirty="0" smtClean="0">
                <a:solidFill>
                  <a:srgbClr val="2E2E2E"/>
                </a:solidFill>
                <a:effectLst/>
                <a:latin typeface="NexusSerif"/>
              </a:rPr>
              <a:t>5.23%</a:t>
            </a:r>
            <a:r>
              <a:rPr lang="zh-CN" altLang="en-US" b="0" i="0" dirty="0" smtClean="0">
                <a:solidFill>
                  <a:srgbClr val="2E2E2E"/>
                </a:solidFill>
                <a:effectLst/>
                <a:latin typeface="NexusSerif"/>
              </a:rPr>
              <a:t>、</a:t>
            </a:r>
            <a:r>
              <a:rPr lang="en-US" altLang="zh-CN" b="0" i="0" dirty="0" smtClean="0">
                <a:solidFill>
                  <a:srgbClr val="2E2E2E"/>
                </a:solidFill>
                <a:effectLst/>
                <a:latin typeface="NexusSerif"/>
              </a:rPr>
              <a:t>27% </a:t>
            </a:r>
            <a:r>
              <a:rPr lang="zh-CN" altLang="en-US" b="0" i="0" dirty="0" smtClean="0">
                <a:solidFill>
                  <a:srgbClr val="2E2E2E"/>
                </a:solidFill>
                <a:effectLst/>
                <a:latin typeface="NexusSerif"/>
              </a:rPr>
              <a:t>和 </a:t>
            </a:r>
            <a:r>
              <a:rPr lang="en-US" altLang="zh-CN" b="0" i="0" dirty="0" smtClean="0">
                <a:solidFill>
                  <a:srgbClr val="2E2E2E"/>
                </a:solidFill>
                <a:effectLst/>
                <a:latin typeface="NexusSerif"/>
              </a:rPr>
              <a:t>39.24% </a:t>
            </a:r>
            <a:r>
              <a:rPr lang="zh-CN" altLang="en-US" b="0" i="0" dirty="0" smtClean="0">
                <a:solidFill>
                  <a:srgbClr val="2E2E2E"/>
                </a:solidFill>
                <a:effectLst/>
                <a:latin typeface="NexusSerif"/>
              </a:rPr>
              <a:t>的提升。</a:t>
            </a:r>
            <a:endParaRPr lang="zh-CN" altLang="en-US" dirty="0"/>
          </a:p>
        </p:txBody>
      </p:sp>
      <p:sp>
        <p:nvSpPr>
          <p:cNvPr id="4" name="矩形 3"/>
          <p:cNvSpPr/>
          <p:nvPr/>
        </p:nvSpPr>
        <p:spPr>
          <a:xfrm>
            <a:off x="633758" y="503908"/>
            <a:ext cx="1240724" cy="461665"/>
          </a:xfrm>
          <a:prstGeom prst="rect">
            <a:avLst/>
          </a:prstGeom>
        </p:spPr>
        <p:txBody>
          <a:bodyPr wrap="none">
            <a:spAutoFit/>
          </a:bodyPr>
          <a:lstStyle/>
          <a:p>
            <a:r>
              <a:rPr lang="en-US" altLang="zh-CN" sz="2400" dirty="0" smtClean="0">
                <a:solidFill>
                  <a:srgbClr val="FF0000"/>
                </a:solidFill>
              </a:rPr>
              <a:t>Evaluate</a:t>
            </a:r>
            <a:endParaRPr lang="zh-CN" altLang="en-US" sz="2400" b="0" i="0" dirty="0">
              <a:solidFill>
                <a:srgbClr val="FF0000"/>
              </a:solidFill>
              <a:effectLst/>
              <a:latin typeface="NexusSerif"/>
            </a:endParaRPr>
          </a:p>
        </p:txBody>
      </p:sp>
      <p:sp>
        <p:nvSpPr>
          <p:cNvPr id="5" name="矩形 4"/>
          <p:cNvSpPr/>
          <p:nvPr/>
        </p:nvSpPr>
        <p:spPr>
          <a:xfrm>
            <a:off x="326247" y="1504124"/>
            <a:ext cx="3185487" cy="369332"/>
          </a:xfrm>
          <a:prstGeom prst="rect">
            <a:avLst/>
          </a:prstGeom>
        </p:spPr>
        <p:txBody>
          <a:bodyPr wrap="none">
            <a:spAutoFit/>
          </a:bodyPr>
          <a:lstStyle/>
          <a:p>
            <a:r>
              <a:rPr lang="en-US" altLang="zh-CN" dirty="0">
                <a:solidFill>
                  <a:srgbClr val="2E2E2E"/>
                </a:solidFill>
                <a:latin typeface="NexusSerif"/>
              </a:rPr>
              <a:t> </a:t>
            </a:r>
            <a:r>
              <a:rPr lang="en-US" altLang="zh-CN" dirty="0" smtClean="0">
                <a:solidFill>
                  <a:srgbClr val="2E2E2E"/>
                </a:solidFill>
                <a:latin typeface="NexusSerif"/>
              </a:rPr>
              <a:t> </a:t>
            </a:r>
            <a:r>
              <a:rPr lang="en-US" altLang="zh-CN" b="1" i="0" dirty="0" err="1" smtClean="0">
                <a:solidFill>
                  <a:srgbClr val="2E2E2E"/>
                </a:solidFill>
                <a:effectLst/>
                <a:latin typeface="NexusSerif"/>
              </a:rPr>
              <a:t>SWaT</a:t>
            </a:r>
            <a:r>
              <a:rPr lang="en-US" altLang="zh-CN" b="1" i="0" dirty="0" smtClean="0">
                <a:solidFill>
                  <a:srgbClr val="2E2E2E"/>
                </a:solidFill>
                <a:effectLst/>
                <a:latin typeface="NexusSerif"/>
              </a:rPr>
              <a:t> (D2)-</a:t>
            </a:r>
            <a:r>
              <a:rPr lang="zh-CN" altLang="en-US" b="1" i="0" dirty="0" smtClean="0">
                <a:solidFill>
                  <a:srgbClr val="2E2E2E"/>
                </a:solidFill>
                <a:effectLst/>
                <a:latin typeface="NexusSerif"/>
              </a:rPr>
              <a:t>攻击场景和检测</a:t>
            </a:r>
            <a:endParaRPr lang="zh-CN" altLang="en-US" b="1" i="0" dirty="0">
              <a:solidFill>
                <a:srgbClr val="2E2E2E"/>
              </a:solidFill>
              <a:effectLst/>
              <a:latin typeface="NexusSerif"/>
            </a:endParaRPr>
          </a:p>
        </p:txBody>
      </p:sp>
    </p:spTree>
    <p:extLst>
      <p:ext uri="{BB962C8B-B14F-4D97-AF65-F5344CB8AC3E}">
        <p14:creationId xmlns:p14="http://schemas.microsoft.com/office/powerpoint/2010/main" val="1571196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18622" y="1255267"/>
            <a:ext cx="1438214" cy="461665"/>
          </a:xfrm>
          <a:prstGeom prst="rect">
            <a:avLst/>
          </a:prstGeom>
          <a:noFill/>
        </p:spPr>
        <p:txBody>
          <a:bodyPr wrap="none" rtlCol="0">
            <a:spAutoFit/>
          </a:bodyPr>
          <a:lstStyle/>
          <a:p>
            <a:r>
              <a:rPr lang="en-US" altLang="zh-CN" sz="2400" dirty="0" smtClean="0"/>
              <a:t>01 Author</a:t>
            </a:r>
            <a:endParaRPr lang="zh-CN" altLang="en-US" sz="2400" dirty="0"/>
          </a:p>
        </p:txBody>
      </p:sp>
      <p:sp>
        <p:nvSpPr>
          <p:cNvPr id="6" name="文本框 5"/>
          <p:cNvSpPr txBox="1"/>
          <p:nvPr/>
        </p:nvSpPr>
        <p:spPr>
          <a:xfrm>
            <a:off x="3618622" y="1977756"/>
            <a:ext cx="1938992" cy="461665"/>
          </a:xfrm>
          <a:prstGeom prst="rect">
            <a:avLst/>
          </a:prstGeom>
          <a:noFill/>
        </p:spPr>
        <p:txBody>
          <a:bodyPr wrap="none" rtlCol="0">
            <a:spAutoFit/>
          </a:bodyPr>
          <a:lstStyle/>
          <a:p>
            <a:r>
              <a:rPr lang="en-US" altLang="zh-CN" sz="2400" dirty="0" smtClean="0"/>
              <a:t>02 Motivation</a:t>
            </a:r>
            <a:endParaRPr lang="zh-CN" altLang="en-US" sz="2400" dirty="0"/>
          </a:p>
        </p:txBody>
      </p:sp>
      <p:sp>
        <p:nvSpPr>
          <p:cNvPr id="7" name="文本框 6"/>
          <p:cNvSpPr txBox="1"/>
          <p:nvPr/>
        </p:nvSpPr>
        <p:spPr>
          <a:xfrm>
            <a:off x="3618622" y="2700245"/>
            <a:ext cx="1910138" cy="461665"/>
          </a:xfrm>
          <a:prstGeom prst="rect">
            <a:avLst/>
          </a:prstGeom>
          <a:noFill/>
        </p:spPr>
        <p:txBody>
          <a:bodyPr wrap="none" rtlCol="0">
            <a:spAutoFit/>
          </a:bodyPr>
          <a:lstStyle/>
          <a:p>
            <a:r>
              <a:rPr lang="en-US" altLang="zh-CN" sz="2400" dirty="0" smtClean="0"/>
              <a:t>03 Challenges</a:t>
            </a:r>
            <a:endParaRPr lang="zh-CN" altLang="en-US" sz="2400" dirty="0"/>
          </a:p>
        </p:txBody>
      </p:sp>
      <p:sp>
        <p:nvSpPr>
          <p:cNvPr id="8" name="矩形 7"/>
          <p:cNvSpPr/>
          <p:nvPr/>
        </p:nvSpPr>
        <p:spPr>
          <a:xfrm>
            <a:off x="3662530" y="3379394"/>
            <a:ext cx="1983428" cy="461665"/>
          </a:xfrm>
          <a:prstGeom prst="rect">
            <a:avLst/>
          </a:prstGeom>
        </p:spPr>
        <p:txBody>
          <a:bodyPr wrap="none">
            <a:spAutoFit/>
          </a:bodyPr>
          <a:lstStyle/>
          <a:p>
            <a:r>
              <a:rPr lang="en-US" altLang="zh-CN" sz="2400" dirty="0"/>
              <a:t>04 Experiment</a:t>
            </a:r>
            <a:endParaRPr lang="zh-CN" altLang="en-US" sz="2400" dirty="0"/>
          </a:p>
        </p:txBody>
      </p:sp>
      <p:sp>
        <p:nvSpPr>
          <p:cNvPr id="9" name="矩形 8"/>
          <p:cNvSpPr/>
          <p:nvPr/>
        </p:nvSpPr>
        <p:spPr>
          <a:xfrm>
            <a:off x="3662530" y="4101883"/>
            <a:ext cx="1620636" cy="461665"/>
          </a:xfrm>
          <a:prstGeom prst="rect">
            <a:avLst/>
          </a:prstGeom>
        </p:spPr>
        <p:txBody>
          <a:bodyPr wrap="none">
            <a:spAutoFit/>
          </a:bodyPr>
          <a:lstStyle/>
          <a:p>
            <a:r>
              <a:rPr lang="en-US" altLang="zh-CN" sz="2400" dirty="0" smtClean="0"/>
              <a:t>05 Evaluate</a:t>
            </a:r>
            <a:endParaRPr lang="zh-CN" altLang="en-US" sz="2400" b="0" i="0" dirty="0">
              <a:effectLst/>
              <a:latin typeface="NexusSerif"/>
            </a:endParaRPr>
          </a:p>
        </p:txBody>
      </p:sp>
      <p:sp>
        <p:nvSpPr>
          <p:cNvPr id="10" name="矩形 9"/>
          <p:cNvSpPr/>
          <p:nvPr/>
        </p:nvSpPr>
        <p:spPr>
          <a:xfrm>
            <a:off x="3689877" y="4781032"/>
            <a:ext cx="1928733" cy="461665"/>
          </a:xfrm>
          <a:prstGeom prst="rect">
            <a:avLst/>
          </a:prstGeom>
        </p:spPr>
        <p:txBody>
          <a:bodyPr wrap="none">
            <a:spAutoFit/>
          </a:bodyPr>
          <a:lstStyle/>
          <a:p>
            <a:r>
              <a:rPr lang="en-US" altLang="zh-CN" sz="2400" dirty="0" smtClean="0"/>
              <a:t>06 Conclusion</a:t>
            </a:r>
            <a:endParaRPr lang="zh-CN" altLang="en-US" sz="2400" b="0" i="0" dirty="0">
              <a:effectLst/>
              <a:latin typeface="NexusSerif"/>
            </a:endParaRPr>
          </a:p>
        </p:txBody>
      </p:sp>
      <p:sp>
        <p:nvSpPr>
          <p:cNvPr id="11" name="文本框 10"/>
          <p:cNvSpPr txBox="1"/>
          <p:nvPr/>
        </p:nvSpPr>
        <p:spPr>
          <a:xfrm>
            <a:off x="620889" y="613514"/>
            <a:ext cx="906017" cy="523220"/>
          </a:xfrm>
          <a:prstGeom prst="rect">
            <a:avLst/>
          </a:prstGeom>
          <a:noFill/>
        </p:spPr>
        <p:txBody>
          <a:bodyPr wrap="none" rtlCol="0">
            <a:spAutoFit/>
          </a:bodyPr>
          <a:lstStyle/>
          <a:p>
            <a:r>
              <a:rPr lang="zh-CN" altLang="en-US" sz="2800" b="1" dirty="0" smtClean="0">
                <a:solidFill>
                  <a:srgbClr val="FF0000"/>
                </a:solidFill>
              </a:rPr>
              <a:t>目录</a:t>
            </a:r>
            <a:endParaRPr lang="zh-CN" altLang="en-US" sz="2800" b="1" dirty="0">
              <a:solidFill>
                <a:srgbClr val="FF0000"/>
              </a:solidFill>
            </a:endParaRPr>
          </a:p>
        </p:txBody>
      </p:sp>
    </p:spTree>
    <p:extLst>
      <p:ext uri="{BB962C8B-B14F-4D97-AF65-F5344CB8AC3E}">
        <p14:creationId xmlns:p14="http://schemas.microsoft.com/office/powerpoint/2010/main" val="2720463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8306" y="2344207"/>
            <a:ext cx="4468677" cy="1754326"/>
          </a:xfrm>
          <a:prstGeom prst="rect">
            <a:avLst/>
          </a:prstGeom>
        </p:spPr>
        <p:txBody>
          <a:bodyPr wrap="square">
            <a:spAutoFit/>
          </a:bodyPr>
          <a:lstStyle/>
          <a:p>
            <a:r>
              <a:rPr lang="zh-CN" altLang="en-US" b="0" i="0" dirty="0" smtClean="0">
                <a:solidFill>
                  <a:srgbClr val="2E2E2E"/>
                </a:solidFill>
                <a:effectLst/>
                <a:latin typeface="NexusSerif"/>
              </a:rPr>
              <a:t>对于攻击 </a:t>
            </a:r>
            <a:r>
              <a:rPr lang="en-US" altLang="zh-CN" b="0" i="0" dirty="0" smtClean="0">
                <a:solidFill>
                  <a:srgbClr val="2E2E2E"/>
                </a:solidFill>
                <a:effectLst/>
                <a:latin typeface="NexusSerif"/>
              </a:rPr>
              <a:t>A.2</a:t>
            </a:r>
            <a:r>
              <a:rPr lang="zh-CN" altLang="en-US" b="0" i="0" dirty="0" smtClean="0">
                <a:solidFill>
                  <a:srgbClr val="2E2E2E"/>
                </a:solidFill>
                <a:effectLst/>
                <a:latin typeface="NexusSerif"/>
              </a:rPr>
              <a:t>，水箱 </a:t>
            </a:r>
            <a:r>
              <a:rPr lang="en-US" altLang="zh-CN" b="0" i="0" dirty="0" smtClean="0">
                <a:solidFill>
                  <a:srgbClr val="2E2E2E"/>
                </a:solidFill>
                <a:effectLst/>
                <a:latin typeface="NexusSerif"/>
              </a:rPr>
              <a:t>T301 </a:t>
            </a:r>
            <a:r>
              <a:rPr lang="zh-CN" altLang="en-US" b="0" i="0" dirty="0" smtClean="0">
                <a:solidFill>
                  <a:srgbClr val="2E2E2E"/>
                </a:solidFill>
                <a:effectLst/>
                <a:latin typeface="NexusSerif"/>
              </a:rPr>
              <a:t>的水位传感器 </a:t>
            </a:r>
            <a:r>
              <a:rPr lang="en-US" altLang="zh-CN" b="0" i="0" dirty="0" smtClean="0">
                <a:solidFill>
                  <a:srgbClr val="2E2E2E"/>
                </a:solidFill>
                <a:effectLst/>
                <a:latin typeface="NexusSerif"/>
              </a:rPr>
              <a:t>LIT301 </a:t>
            </a:r>
            <a:r>
              <a:rPr lang="zh-CN" altLang="en-US" b="0" i="0" dirty="0" smtClean="0">
                <a:solidFill>
                  <a:srgbClr val="2E2E2E"/>
                </a:solidFill>
                <a:effectLst/>
                <a:latin typeface="NexusSerif"/>
              </a:rPr>
              <a:t>通过向</a:t>
            </a:r>
            <a:r>
              <a:rPr lang="en-US" altLang="zh-CN" b="0" i="0" dirty="0" smtClean="0">
                <a:solidFill>
                  <a:srgbClr val="2E2E2E"/>
                </a:solidFill>
                <a:effectLst/>
                <a:latin typeface="NexusSerif"/>
                <a:hlinkClick r:id="rId2" tooltip="从 ScienceDirect 的 AI 生成的主题页面了解有关 PLC 的更多信息"/>
              </a:rPr>
              <a:t>PLC</a:t>
            </a:r>
            <a:r>
              <a:rPr lang="zh-CN" altLang="en-US" b="0" i="0" dirty="0" smtClean="0">
                <a:solidFill>
                  <a:srgbClr val="2E2E2E"/>
                </a:solidFill>
                <a:effectLst/>
                <a:latin typeface="NexusSerif"/>
              </a:rPr>
              <a:t>  </a:t>
            </a:r>
            <a:r>
              <a:rPr lang="en-US" altLang="zh-CN" b="0" i="0" dirty="0" smtClean="0">
                <a:solidFill>
                  <a:srgbClr val="2E2E2E"/>
                </a:solidFill>
                <a:effectLst/>
                <a:latin typeface="NexusSerif"/>
              </a:rPr>
              <a:t>3 </a:t>
            </a:r>
            <a:r>
              <a:rPr lang="zh-CN" altLang="en-US" b="0" i="0" dirty="0" smtClean="0">
                <a:solidFill>
                  <a:srgbClr val="2E2E2E"/>
                </a:solidFill>
                <a:effectLst/>
                <a:latin typeface="NexusSerif"/>
              </a:rPr>
              <a:t>注入错误值而受到损害，然后导致 </a:t>
            </a:r>
            <a:r>
              <a:rPr lang="en-US" altLang="zh-CN" b="0" i="0" dirty="0" smtClean="0">
                <a:solidFill>
                  <a:srgbClr val="2E2E2E"/>
                </a:solidFill>
                <a:effectLst/>
                <a:latin typeface="NexusSerif"/>
              </a:rPr>
              <a:t>T301 </a:t>
            </a:r>
            <a:r>
              <a:rPr lang="zh-CN" altLang="en-US" b="0" i="0" dirty="0" smtClean="0">
                <a:solidFill>
                  <a:srgbClr val="2E2E2E"/>
                </a:solidFill>
                <a:effectLst/>
                <a:latin typeface="NexusSerif"/>
              </a:rPr>
              <a:t>中的溢出或下溢。攻击 </a:t>
            </a:r>
            <a:r>
              <a:rPr lang="en-US" altLang="zh-CN" b="0" i="0" dirty="0" smtClean="0">
                <a:solidFill>
                  <a:srgbClr val="2E2E2E"/>
                </a:solidFill>
                <a:effectLst/>
                <a:latin typeface="NexusSerif"/>
              </a:rPr>
              <a:t>A.2 </a:t>
            </a:r>
            <a:r>
              <a:rPr lang="zh-CN" altLang="en-US" b="0" i="0" dirty="0" smtClean="0">
                <a:solidFill>
                  <a:srgbClr val="2E2E2E"/>
                </a:solidFill>
                <a:effectLst/>
                <a:latin typeface="NexusSerif"/>
              </a:rPr>
              <a:t>对第 </a:t>
            </a:r>
            <a:r>
              <a:rPr lang="en-US" altLang="zh-CN" b="0" i="0" dirty="0" smtClean="0">
                <a:solidFill>
                  <a:srgbClr val="2E2E2E"/>
                </a:solidFill>
                <a:effectLst/>
                <a:latin typeface="NexusSerif"/>
              </a:rPr>
              <a:t>4 </a:t>
            </a:r>
            <a:r>
              <a:rPr lang="zh-CN" altLang="en-US" b="0" i="0" dirty="0" smtClean="0">
                <a:solidFill>
                  <a:srgbClr val="2E2E2E"/>
                </a:solidFill>
                <a:effectLst/>
                <a:latin typeface="NexusSerif"/>
              </a:rPr>
              <a:t>阶段的二氯化过程有直接影响，因为来自超滤过程的水储存在 </a:t>
            </a:r>
            <a:r>
              <a:rPr lang="en-US" altLang="zh-CN" b="0" i="0" dirty="0" smtClean="0">
                <a:solidFill>
                  <a:srgbClr val="2E2E2E"/>
                </a:solidFill>
                <a:effectLst/>
                <a:latin typeface="NexusSerif"/>
              </a:rPr>
              <a:t>T301 </a:t>
            </a:r>
            <a:r>
              <a:rPr lang="zh-CN" altLang="en-US" b="0" i="0" dirty="0" smtClean="0">
                <a:solidFill>
                  <a:srgbClr val="2E2E2E"/>
                </a:solidFill>
                <a:effectLst/>
                <a:latin typeface="NexusSerif"/>
              </a:rPr>
              <a:t>罐中进行二氯化。</a:t>
            </a:r>
            <a:endParaRPr lang="zh-CN" altLang="en-US" dirty="0"/>
          </a:p>
        </p:txBody>
      </p:sp>
      <p:pic>
        <p:nvPicPr>
          <p:cNvPr id="3" name="图片 2"/>
          <p:cNvPicPr>
            <a:picLocks noChangeAspect="1"/>
          </p:cNvPicPr>
          <p:nvPr/>
        </p:nvPicPr>
        <p:blipFill>
          <a:blip r:embed="rId3"/>
          <a:stretch>
            <a:fillRect/>
          </a:stretch>
        </p:blipFill>
        <p:spPr>
          <a:xfrm>
            <a:off x="4953685" y="532108"/>
            <a:ext cx="6688078" cy="5566475"/>
          </a:xfrm>
          <a:prstGeom prst="rect">
            <a:avLst/>
          </a:prstGeom>
        </p:spPr>
      </p:pic>
      <p:sp>
        <p:nvSpPr>
          <p:cNvPr id="5" name="矩形 4"/>
          <p:cNvSpPr/>
          <p:nvPr/>
        </p:nvSpPr>
        <p:spPr>
          <a:xfrm>
            <a:off x="633758" y="503908"/>
            <a:ext cx="1240724" cy="461665"/>
          </a:xfrm>
          <a:prstGeom prst="rect">
            <a:avLst/>
          </a:prstGeom>
        </p:spPr>
        <p:txBody>
          <a:bodyPr wrap="none">
            <a:spAutoFit/>
          </a:bodyPr>
          <a:lstStyle/>
          <a:p>
            <a:r>
              <a:rPr lang="en-US" altLang="zh-CN" sz="2400" dirty="0" smtClean="0">
                <a:solidFill>
                  <a:srgbClr val="FF0000"/>
                </a:solidFill>
              </a:rPr>
              <a:t>Evaluate</a:t>
            </a:r>
            <a:endParaRPr lang="zh-CN" altLang="en-US" sz="2400" b="0" i="0" dirty="0">
              <a:solidFill>
                <a:srgbClr val="FF0000"/>
              </a:solidFill>
              <a:effectLst/>
              <a:latin typeface="NexusSerif"/>
            </a:endParaRPr>
          </a:p>
        </p:txBody>
      </p:sp>
      <p:sp>
        <p:nvSpPr>
          <p:cNvPr id="6" name="矩形 5"/>
          <p:cNvSpPr/>
          <p:nvPr/>
        </p:nvSpPr>
        <p:spPr>
          <a:xfrm>
            <a:off x="326247" y="1504124"/>
            <a:ext cx="3185487" cy="369332"/>
          </a:xfrm>
          <a:prstGeom prst="rect">
            <a:avLst/>
          </a:prstGeom>
        </p:spPr>
        <p:txBody>
          <a:bodyPr wrap="none">
            <a:spAutoFit/>
          </a:bodyPr>
          <a:lstStyle/>
          <a:p>
            <a:r>
              <a:rPr lang="en-US" altLang="zh-CN" dirty="0">
                <a:solidFill>
                  <a:srgbClr val="2E2E2E"/>
                </a:solidFill>
                <a:latin typeface="NexusSerif"/>
              </a:rPr>
              <a:t> </a:t>
            </a:r>
            <a:r>
              <a:rPr lang="en-US" altLang="zh-CN" dirty="0" smtClean="0">
                <a:solidFill>
                  <a:srgbClr val="2E2E2E"/>
                </a:solidFill>
                <a:latin typeface="NexusSerif"/>
              </a:rPr>
              <a:t> </a:t>
            </a:r>
            <a:r>
              <a:rPr lang="en-US" altLang="zh-CN" b="1" i="0" dirty="0" err="1" smtClean="0">
                <a:solidFill>
                  <a:srgbClr val="2E2E2E"/>
                </a:solidFill>
                <a:effectLst/>
                <a:latin typeface="NexusSerif"/>
              </a:rPr>
              <a:t>SWaT</a:t>
            </a:r>
            <a:r>
              <a:rPr lang="en-US" altLang="zh-CN" b="1" i="0" dirty="0" smtClean="0">
                <a:solidFill>
                  <a:srgbClr val="2E2E2E"/>
                </a:solidFill>
                <a:effectLst/>
                <a:latin typeface="NexusSerif"/>
              </a:rPr>
              <a:t> (D2)-</a:t>
            </a:r>
            <a:r>
              <a:rPr lang="zh-CN" altLang="en-US" b="1" i="0" dirty="0" smtClean="0">
                <a:solidFill>
                  <a:srgbClr val="2E2E2E"/>
                </a:solidFill>
                <a:effectLst/>
                <a:latin typeface="NexusSerif"/>
              </a:rPr>
              <a:t>攻击场景和检测</a:t>
            </a:r>
            <a:endParaRPr lang="zh-CN" altLang="en-US" b="1" i="0" dirty="0">
              <a:solidFill>
                <a:srgbClr val="2E2E2E"/>
              </a:solidFill>
              <a:effectLst/>
              <a:latin typeface="NexusSerif"/>
            </a:endParaRPr>
          </a:p>
        </p:txBody>
      </p:sp>
    </p:spTree>
    <p:extLst>
      <p:ext uri="{BB962C8B-B14F-4D97-AF65-F5344CB8AC3E}">
        <p14:creationId xmlns:p14="http://schemas.microsoft.com/office/powerpoint/2010/main" val="598526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1112" y="2214405"/>
            <a:ext cx="4525505" cy="3693319"/>
          </a:xfrm>
          <a:prstGeom prst="rect">
            <a:avLst/>
          </a:prstGeom>
        </p:spPr>
        <p:txBody>
          <a:bodyPr wrap="square">
            <a:spAutoFit/>
          </a:bodyPr>
          <a:lstStyle/>
          <a:p>
            <a:r>
              <a:rPr lang="en-US" altLang="zh-CN" b="0" i="0" dirty="0" smtClean="0">
                <a:solidFill>
                  <a:srgbClr val="2E2E2E"/>
                </a:solidFill>
                <a:effectLst/>
                <a:latin typeface="NexusSerif"/>
              </a:rPr>
              <a:t>MLP-CUSUM </a:t>
            </a:r>
            <a:r>
              <a:rPr lang="zh-CN" altLang="en-US" b="0" i="0" dirty="0" smtClean="0">
                <a:solidFill>
                  <a:srgbClr val="2E2E2E"/>
                </a:solidFill>
                <a:effectLst/>
                <a:latin typeface="NexusSerif"/>
              </a:rPr>
              <a:t>和 </a:t>
            </a:r>
            <a:r>
              <a:rPr lang="en-US" altLang="zh-CN" b="0" i="0" dirty="0" smtClean="0">
                <a:solidFill>
                  <a:srgbClr val="2E2E2E"/>
                </a:solidFill>
                <a:effectLst/>
                <a:latin typeface="NexusSerif"/>
              </a:rPr>
              <a:t>k-NN </a:t>
            </a:r>
            <a:r>
              <a:rPr lang="zh-CN" altLang="en-US" b="0" i="0" dirty="0" smtClean="0">
                <a:solidFill>
                  <a:srgbClr val="2E2E2E"/>
                </a:solidFill>
                <a:effectLst/>
                <a:latin typeface="NexusSerif"/>
              </a:rPr>
              <a:t>算法对 </a:t>
            </a:r>
            <a:r>
              <a:rPr lang="en-US" altLang="zh-CN" b="0" i="0" dirty="0" smtClean="0">
                <a:solidFill>
                  <a:srgbClr val="2E2E2E"/>
                </a:solidFill>
                <a:effectLst/>
                <a:latin typeface="NexusSerif"/>
              </a:rPr>
              <a:t>T301 </a:t>
            </a:r>
            <a:r>
              <a:rPr lang="zh-CN" altLang="en-US" b="0" i="0" dirty="0" smtClean="0">
                <a:solidFill>
                  <a:srgbClr val="2E2E2E"/>
                </a:solidFill>
                <a:effectLst/>
                <a:latin typeface="NexusSerif"/>
              </a:rPr>
              <a:t>中的溢出攻击（</a:t>
            </a:r>
            <a:r>
              <a:rPr lang="en-US" altLang="zh-CN" b="0" i="0" dirty="0" smtClean="0">
                <a:solidFill>
                  <a:srgbClr val="2E2E2E"/>
                </a:solidFill>
                <a:effectLst/>
                <a:latin typeface="NexusSerif"/>
              </a:rPr>
              <a:t>A.2(a)</a:t>
            </a:r>
            <a:r>
              <a:rPr lang="zh-CN" altLang="en-US" b="0" i="0" dirty="0" smtClean="0">
                <a:solidFill>
                  <a:srgbClr val="2E2E2E"/>
                </a:solidFill>
                <a:effectLst/>
                <a:latin typeface="NexusSerif"/>
              </a:rPr>
              <a:t>）的误报率接近 </a:t>
            </a:r>
            <a:r>
              <a:rPr lang="en-US" altLang="zh-CN" b="0" i="0" dirty="0" smtClean="0">
                <a:solidFill>
                  <a:srgbClr val="2E2E2E"/>
                </a:solidFill>
                <a:effectLst/>
                <a:latin typeface="NexusSerif"/>
              </a:rPr>
              <a:t>0%</a:t>
            </a:r>
            <a:r>
              <a:rPr lang="zh-CN" altLang="en-US" b="0" i="0" dirty="0" smtClean="0">
                <a:solidFill>
                  <a:srgbClr val="2E2E2E"/>
                </a:solidFill>
                <a:effectLst/>
                <a:latin typeface="NexusSerif"/>
              </a:rPr>
              <a:t>。然而，</a:t>
            </a:r>
            <a:r>
              <a:rPr lang="en-US" altLang="zh-CN" b="0" i="0" dirty="0" smtClean="0">
                <a:solidFill>
                  <a:srgbClr val="2E2E2E"/>
                </a:solidFill>
                <a:effectLst/>
                <a:latin typeface="NexusSerif"/>
              </a:rPr>
              <a:t>MLP-CUSUM </a:t>
            </a:r>
            <a:r>
              <a:rPr lang="zh-CN" altLang="en-US" b="0" i="0" dirty="0" smtClean="0">
                <a:solidFill>
                  <a:srgbClr val="2E2E2E"/>
                </a:solidFill>
                <a:effectLst/>
                <a:latin typeface="NexusSerif"/>
              </a:rPr>
              <a:t>在攻击 </a:t>
            </a:r>
            <a:r>
              <a:rPr lang="en-US" altLang="zh-CN" b="0" i="0" dirty="0" smtClean="0">
                <a:solidFill>
                  <a:srgbClr val="2E2E2E"/>
                </a:solidFill>
                <a:effectLst/>
                <a:latin typeface="NexusSerif"/>
              </a:rPr>
              <a:t>A.2(a) </a:t>
            </a:r>
            <a:r>
              <a:rPr lang="zh-CN" altLang="en-US" b="0" i="0" dirty="0" smtClean="0">
                <a:solidFill>
                  <a:srgbClr val="2E2E2E"/>
                </a:solidFill>
                <a:effectLst/>
                <a:latin typeface="NexusSerif"/>
              </a:rPr>
              <a:t>的其他技术中占主导地位，在分类准确率、精度、检测率和 </a:t>
            </a:r>
            <a:r>
              <a:rPr lang="en-US" altLang="zh-CN" b="0" i="0" dirty="0" smtClean="0">
                <a:solidFill>
                  <a:srgbClr val="2E2E2E"/>
                </a:solidFill>
                <a:effectLst/>
                <a:latin typeface="NexusSerif"/>
              </a:rPr>
              <a:t>F1 </a:t>
            </a:r>
            <a:r>
              <a:rPr lang="zh-CN" altLang="en-US" b="0" i="0" dirty="0" smtClean="0">
                <a:solidFill>
                  <a:srgbClr val="2E2E2E"/>
                </a:solidFill>
                <a:effectLst/>
                <a:latin typeface="NexusSerif"/>
              </a:rPr>
              <a:t>分数方面分别总体提高了约 </a:t>
            </a:r>
            <a:r>
              <a:rPr lang="en-US" altLang="zh-CN" b="0" i="0" dirty="0" smtClean="0">
                <a:solidFill>
                  <a:srgbClr val="2E2E2E"/>
                </a:solidFill>
                <a:effectLst/>
                <a:latin typeface="NexusSerif"/>
              </a:rPr>
              <a:t>16% </a:t>
            </a:r>
            <a:r>
              <a:rPr lang="zh-CN" altLang="en-US" b="0" i="0" dirty="0" smtClean="0">
                <a:solidFill>
                  <a:srgbClr val="2E2E2E"/>
                </a:solidFill>
                <a:effectLst/>
                <a:latin typeface="NexusSerif"/>
              </a:rPr>
              <a:t>和 </a:t>
            </a:r>
            <a:r>
              <a:rPr lang="en-US" altLang="zh-CN" b="0" i="0" dirty="0" smtClean="0">
                <a:solidFill>
                  <a:srgbClr val="2E2E2E"/>
                </a:solidFill>
                <a:effectLst/>
                <a:latin typeface="NexusSerif"/>
              </a:rPr>
              <a:t>15%</a:t>
            </a:r>
            <a:r>
              <a:rPr lang="zh-CN" altLang="en-US" b="0" i="0" dirty="0" smtClean="0">
                <a:solidFill>
                  <a:srgbClr val="2E2E2E"/>
                </a:solidFill>
                <a:effectLst/>
                <a:latin typeface="NexusSerif"/>
              </a:rPr>
              <a:t>。此外，对于攻击 </a:t>
            </a:r>
            <a:r>
              <a:rPr lang="en-US" altLang="zh-CN" b="0" i="0" dirty="0" smtClean="0">
                <a:solidFill>
                  <a:srgbClr val="2E2E2E"/>
                </a:solidFill>
                <a:effectLst/>
                <a:latin typeface="NexusSerif"/>
              </a:rPr>
              <a:t>A.2(b) </a:t>
            </a:r>
            <a:r>
              <a:rPr lang="zh-CN" altLang="en-US" b="0" i="0" dirty="0" smtClean="0">
                <a:solidFill>
                  <a:srgbClr val="2E2E2E"/>
                </a:solidFill>
                <a:effectLst/>
                <a:latin typeface="NexusSerif"/>
              </a:rPr>
              <a:t>和 </a:t>
            </a:r>
            <a:r>
              <a:rPr lang="en-US" altLang="zh-CN" b="0" i="0" dirty="0" smtClean="0">
                <a:solidFill>
                  <a:srgbClr val="2E2E2E"/>
                </a:solidFill>
                <a:effectLst/>
                <a:latin typeface="NexusSerif"/>
              </a:rPr>
              <a:t>A.2(c)</a:t>
            </a:r>
            <a:r>
              <a:rPr lang="zh-CN" altLang="en-US" b="0" i="0" dirty="0" smtClean="0">
                <a:solidFill>
                  <a:srgbClr val="2E2E2E"/>
                </a:solidFill>
                <a:effectLst/>
                <a:latin typeface="NexusSerif"/>
              </a:rPr>
              <a:t>，</a:t>
            </a:r>
            <a:r>
              <a:rPr lang="en-US" altLang="zh-CN" b="0" i="0" dirty="0" smtClean="0">
                <a:solidFill>
                  <a:srgbClr val="2E2E2E"/>
                </a:solidFill>
                <a:effectLst/>
                <a:latin typeface="NexusSerif"/>
              </a:rPr>
              <a:t>MLP-CUSUM </a:t>
            </a:r>
            <a:r>
              <a:rPr lang="zh-CN" altLang="en-US" b="0" i="0" dirty="0" smtClean="0">
                <a:solidFill>
                  <a:srgbClr val="2E2E2E"/>
                </a:solidFill>
                <a:effectLst/>
                <a:latin typeface="NexusSerif"/>
              </a:rPr>
              <a:t>在分类准确率、精度、检测率、误报率、和 </a:t>
            </a:r>
            <a:r>
              <a:rPr lang="en-US" altLang="zh-CN" b="0" i="0" dirty="0" smtClean="0">
                <a:solidFill>
                  <a:srgbClr val="2E2E2E"/>
                </a:solidFill>
                <a:effectLst/>
                <a:latin typeface="NexusSerif"/>
              </a:rPr>
              <a:t>F1 </a:t>
            </a:r>
            <a:r>
              <a:rPr lang="zh-CN" altLang="en-US" b="0" i="0" dirty="0" smtClean="0">
                <a:solidFill>
                  <a:srgbClr val="2E2E2E"/>
                </a:solidFill>
                <a:effectLst/>
                <a:latin typeface="NexusSerif"/>
              </a:rPr>
              <a:t>分数。最后，对于攻击 </a:t>
            </a:r>
            <a:r>
              <a:rPr lang="en-US" altLang="zh-CN" b="0" i="0" dirty="0" smtClean="0">
                <a:solidFill>
                  <a:srgbClr val="2E2E2E"/>
                </a:solidFill>
                <a:effectLst/>
                <a:latin typeface="NexusSerif"/>
              </a:rPr>
              <a:t>A.2(d)</a:t>
            </a:r>
            <a:r>
              <a:rPr lang="zh-CN" altLang="en-US" b="0" i="0" dirty="0" smtClean="0">
                <a:solidFill>
                  <a:srgbClr val="2E2E2E"/>
                </a:solidFill>
                <a:effectLst/>
                <a:latin typeface="NexusSerif"/>
              </a:rPr>
              <a:t>，</a:t>
            </a:r>
            <a:r>
              <a:rPr lang="en-US" altLang="zh-CN" b="0" i="0" dirty="0" smtClean="0">
                <a:solidFill>
                  <a:srgbClr val="2E2E2E"/>
                </a:solidFill>
                <a:effectLst/>
                <a:latin typeface="NexusSerif"/>
              </a:rPr>
              <a:t>OC-SVM </a:t>
            </a:r>
            <a:r>
              <a:rPr lang="zh-CN" altLang="en-US" b="0" i="0" dirty="0" smtClean="0">
                <a:solidFill>
                  <a:srgbClr val="2E2E2E"/>
                </a:solidFill>
                <a:effectLst/>
                <a:latin typeface="NexusSerif"/>
              </a:rPr>
              <a:t>在检测率方面表现良好，与 </a:t>
            </a:r>
            <a:r>
              <a:rPr lang="en-US" altLang="zh-CN" b="0" i="0" dirty="0" smtClean="0">
                <a:solidFill>
                  <a:srgbClr val="2E2E2E"/>
                </a:solidFill>
                <a:effectLst/>
                <a:latin typeface="NexusSerif"/>
              </a:rPr>
              <a:t>MLP-CUSUM </a:t>
            </a:r>
            <a:r>
              <a:rPr lang="zh-CN" altLang="en-US" b="0" i="0" dirty="0" smtClean="0">
                <a:solidFill>
                  <a:srgbClr val="2E2E2E"/>
                </a:solidFill>
                <a:effectLst/>
                <a:latin typeface="NexusSerif"/>
              </a:rPr>
              <a:t>相比，尽管它存在较高的误报率。此外，</a:t>
            </a:r>
            <a:r>
              <a:rPr lang="en-US" altLang="zh-CN" b="0" i="0" dirty="0" smtClean="0">
                <a:solidFill>
                  <a:srgbClr val="2E2E2E"/>
                </a:solidFill>
                <a:effectLst/>
                <a:latin typeface="NexusSerif"/>
              </a:rPr>
              <a:t>MLP-CUSUM </a:t>
            </a:r>
            <a:r>
              <a:rPr lang="zh-CN" altLang="en-US" b="0" i="0" dirty="0" smtClean="0">
                <a:solidFill>
                  <a:srgbClr val="2E2E2E"/>
                </a:solidFill>
                <a:effectLst/>
                <a:latin typeface="NexusSerif"/>
              </a:rPr>
              <a:t>在分类精度方面比 </a:t>
            </a:r>
            <a:r>
              <a:rPr lang="en-US" altLang="zh-CN" b="0" i="0" dirty="0" smtClean="0">
                <a:solidFill>
                  <a:srgbClr val="2E2E2E"/>
                </a:solidFill>
                <a:effectLst/>
                <a:latin typeface="NexusSerif"/>
              </a:rPr>
              <a:t>OC-SVM </a:t>
            </a:r>
            <a:r>
              <a:rPr lang="zh-CN" altLang="en-US" b="0" i="0" dirty="0" smtClean="0">
                <a:solidFill>
                  <a:srgbClr val="2E2E2E"/>
                </a:solidFill>
                <a:effectLst/>
                <a:latin typeface="NexusSerif"/>
              </a:rPr>
              <a:t>分别提高了 </a:t>
            </a:r>
            <a:r>
              <a:rPr lang="en-US" altLang="zh-CN" b="0" i="0" dirty="0" smtClean="0">
                <a:solidFill>
                  <a:srgbClr val="2E2E2E"/>
                </a:solidFill>
                <a:effectLst/>
                <a:latin typeface="NexusSerif"/>
              </a:rPr>
              <a:t>1.8%</a:t>
            </a:r>
            <a:r>
              <a:rPr lang="zh-CN" altLang="en-US" b="0" i="0" dirty="0" smtClean="0">
                <a:solidFill>
                  <a:srgbClr val="2E2E2E"/>
                </a:solidFill>
                <a:effectLst/>
                <a:latin typeface="NexusSerif"/>
              </a:rPr>
              <a:t>、</a:t>
            </a:r>
            <a:r>
              <a:rPr lang="en-US" altLang="zh-CN" b="0" i="0" dirty="0" smtClean="0">
                <a:solidFill>
                  <a:srgbClr val="2E2E2E"/>
                </a:solidFill>
                <a:effectLst/>
                <a:latin typeface="NexusSerif"/>
              </a:rPr>
              <a:t>13% </a:t>
            </a:r>
            <a:r>
              <a:rPr lang="zh-CN" altLang="en-US" b="0" i="0" dirty="0" smtClean="0">
                <a:solidFill>
                  <a:srgbClr val="2E2E2E"/>
                </a:solidFill>
                <a:effectLst/>
                <a:latin typeface="NexusSerif"/>
              </a:rPr>
              <a:t>和 </a:t>
            </a:r>
            <a:r>
              <a:rPr lang="en-US" altLang="zh-CN" b="0" i="0" dirty="0" smtClean="0">
                <a:solidFill>
                  <a:srgbClr val="2E2E2E"/>
                </a:solidFill>
                <a:effectLst/>
                <a:latin typeface="NexusSerif"/>
              </a:rPr>
              <a:t>2.7%</a:t>
            </a:r>
            <a:r>
              <a:rPr lang="zh-CN" altLang="en-US" b="0" i="0" dirty="0" smtClean="0">
                <a:solidFill>
                  <a:srgbClr val="2E2E2E"/>
                </a:solidFill>
                <a:effectLst/>
                <a:latin typeface="NexusSerif"/>
              </a:rPr>
              <a:t>，</a:t>
            </a:r>
            <a:endParaRPr lang="zh-CN" altLang="en-US" dirty="0"/>
          </a:p>
        </p:txBody>
      </p:sp>
      <p:pic>
        <p:nvPicPr>
          <p:cNvPr id="3" name="图片 2"/>
          <p:cNvPicPr>
            <a:picLocks noChangeAspect="1"/>
          </p:cNvPicPr>
          <p:nvPr/>
        </p:nvPicPr>
        <p:blipFill>
          <a:blip r:embed="rId2"/>
          <a:stretch>
            <a:fillRect/>
          </a:stretch>
        </p:blipFill>
        <p:spPr>
          <a:xfrm>
            <a:off x="5418068" y="718087"/>
            <a:ext cx="5619938" cy="5370163"/>
          </a:xfrm>
          <a:prstGeom prst="rect">
            <a:avLst/>
          </a:prstGeom>
        </p:spPr>
      </p:pic>
      <p:sp>
        <p:nvSpPr>
          <p:cNvPr id="4" name="矩形 3"/>
          <p:cNvSpPr/>
          <p:nvPr/>
        </p:nvSpPr>
        <p:spPr>
          <a:xfrm>
            <a:off x="633758" y="503908"/>
            <a:ext cx="1240724" cy="461665"/>
          </a:xfrm>
          <a:prstGeom prst="rect">
            <a:avLst/>
          </a:prstGeom>
        </p:spPr>
        <p:txBody>
          <a:bodyPr wrap="none">
            <a:spAutoFit/>
          </a:bodyPr>
          <a:lstStyle/>
          <a:p>
            <a:r>
              <a:rPr lang="en-US" altLang="zh-CN" sz="2400" dirty="0" smtClean="0">
                <a:solidFill>
                  <a:srgbClr val="FF0000"/>
                </a:solidFill>
              </a:rPr>
              <a:t>Evaluate</a:t>
            </a:r>
            <a:endParaRPr lang="zh-CN" altLang="en-US" sz="2400" b="0" i="0" dirty="0">
              <a:solidFill>
                <a:srgbClr val="FF0000"/>
              </a:solidFill>
              <a:effectLst/>
              <a:latin typeface="NexusSerif"/>
            </a:endParaRPr>
          </a:p>
        </p:txBody>
      </p:sp>
      <p:sp>
        <p:nvSpPr>
          <p:cNvPr id="5" name="矩形 4"/>
          <p:cNvSpPr/>
          <p:nvPr/>
        </p:nvSpPr>
        <p:spPr>
          <a:xfrm>
            <a:off x="326247" y="1504124"/>
            <a:ext cx="3185487" cy="369332"/>
          </a:xfrm>
          <a:prstGeom prst="rect">
            <a:avLst/>
          </a:prstGeom>
        </p:spPr>
        <p:txBody>
          <a:bodyPr wrap="none">
            <a:spAutoFit/>
          </a:bodyPr>
          <a:lstStyle/>
          <a:p>
            <a:r>
              <a:rPr lang="en-US" altLang="zh-CN" dirty="0">
                <a:solidFill>
                  <a:srgbClr val="2E2E2E"/>
                </a:solidFill>
                <a:latin typeface="NexusSerif"/>
              </a:rPr>
              <a:t> </a:t>
            </a:r>
            <a:r>
              <a:rPr lang="en-US" altLang="zh-CN" dirty="0" smtClean="0">
                <a:solidFill>
                  <a:srgbClr val="2E2E2E"/>
                </a:solidFill>
                <a:latin typeface="NexusSerif"/>
              </a:rPr>
              <a:t> </a:t>
            </a:r>
            <a:r>
              <a:rPr lang="en-US" altLang="zh-CN" b="1" i="0" dirty="0" err="1" smtClean="0">
                <a:solidFill>
                  <a:srgbClr val="2E2E2E"/>
                </a:solidFill>
                <a:effectLst/>
                <a:latin typeface="NexusSerif"/>
              </a:rPr>
              <a:t>SWaT</a:t>
            </a:r>
            <a:r>
              <a:rPr lang="en-US" altLang="zh-CN" b="1" i="0" dirty="0" smtClean="0">
                <a:solidFill>
                  <a:srgbClr val="2E2E2E"/>
                </a:solidFill>
                <a:effectLst/>
                <a:latin typeface="NexusSerif"/>
              </a:rPr>
              <a:t> (D2)-</a:t>
            </a:r>
            <a:r>
              <a:rPr lang="zh-CN" altLang="en-US" b="1" i="0" dirty="0" smtClean="0">
                <a:solidFill>
                  <a:srgbClr val="2E2E2E"/>
                </a:solidFill>
                <a:effectLst/>
                <a:latin typeface="NexusSerif"/>
              </a:rPr>
              <a:t>攻击场景和检测</a:t>
            </a:r>
            <a:endParaRPr lang="zh-CN" altLang="en-US" b="1" i="0" dirty="0">
              <a:solidFill>
                <a:srgbClr val="2E2E2E"/>
              </a:solidFill>
              <a:effectLst/>
              <a:latin typeface="NexusSerif"/>
            </a:endParaRPr>
          </a:p>
        </p:txBody>
      </p:sp>
    </p:spTree>
    <p:extLst>
      <p:ext uri="{BB962C8B-B14F-4D97-AF65-F5344CB8AC3E}">
        <p14:creationId xmlns:p14="http://schemas.microsoft.com/office/powerpoint/2010/main" val="1100857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8786" y="2497220"/>
            <a:ext cx="4169045" cy="1477328"/>
          </a:xfrm>
          <a:prstGeom prst="rect">
            <a:avLst/>
          </a:prstGeom>
        </p:spPr>
        <p:txBody>
          <a:bodyPr wrap="square">
            <a:spAutoFit/>
          </a:bodyPr>
          <a:lstStyle/>
          <a:p>
            <a:r>
              <a:rPr lang="zh-CN" altLang="en-US" b="0" i="0" dirty="0" smtClean="0">
                <a:solidFill>
                  <a:srgbClr val="2E2E2E"/>
                </a:solidFill>
                <a:effectLst/>
                <a:latin typeface="NexusSerif"/>
              </a:rPr>
              <a:t>对于攻击 </a:t>
            </a:r>
            <a:r>
              <a:rPr lang="en-US" altLang="zh-CN" b="0" i="0" dirty="0" smtClean="0">
                <a:solidFill>
                  <a:srgbClr val="2E2E2E"/>
                </a:solidFill>
                <a:effectLst/>
                <a:latin typeface="NexusSerif"/>
              </a:rPr>
              <a:t>A.3</a:t>
            </a:r>
            <a:r>
              <a:rPr lang="zh-CN" altLang="en-US" b="0" i="0" dirty="0" smtClean="0">
                <a:solidFill>
                  <a:srgbClr val="2E2E2E"/>
                </a:solidFill>
                <a:effectLst/>
                <a:latin typeface="NexusSerif"/>
              </a:rPr>
              <a:t>，测量罐 </a:t>
            </a:r>
            <a:r>
              <a:rPr lang="en-US" altLang="zh-CN" b="0" i="0" dirty="0" smtClean="0">
                <a:solidFill>
                  <a:srgbClr val="2E2E2E"/>
                </a:solidFill>
                <a:effectLst/>
                <a:latin typeface="NexusSerif"/>
              </a:rPr>
              <a:t>T101</a:t>
            </a:r>
            <a:r>
              <a:rPr lang="zh-CN" altLang="en-US" b="0" i="0" dirty="0" smtClean="0">
                <a:solidFill>
                  <a:srgbClr val="2E2E2E"/>
                </a:solidFill>
                <a:effectLst/>
                <a:latin typeface="NexusSerif"/>
              </a:rPr>
              <a:t>流入流量的流量计</a:t>
            </a:r>
            <a:r>
              <a:rPr lang="en-US" altLang="zh-CN" b="0" i="0" dirty="0" smtClean="0">
                <a:solidFill>
                  <a:srgbClr val="2E2E2E"/>
                </a:solidFill>
                <a:effectLst/>
                <a:latin typeface="NexusSerif"/>
              </a:rPr>
              <a:t>FIT101 </a:t>
            </a:r>
            <a:r>
              <a:rPr lang="zh-CN" altLang="en-US" b="0" i="0" dirty="0" smtClean="0">
                <a:solidFill>
                  <a:srgbClr val="2E2E2E"/>
                </a:solidFill>
                <a:effectLst/>
                <a:latin typeface="NexusSerif"/>
              </a:rPr>
              <a:t>的目标是通过更改发送到 </a:t>
            </a:r>
            <a:r>
              <a:rPr lang="en-US" altLang="zh-CN" b="0" i="0" dirty="0" smtClean="0">
                <a:solidFill>
                  <a:srgbClr val="2E2E2E"/>
                </a:solidFill>
                <a:effectLst/>
                <a:latin typeface="NexusSerif"/>
              </a:rPr>
              <a:t>PLC 1 </a:t>
            </a:r>
            <a:r>
              <a:rPr lang="zh-CN" altLang="en-US" b="0" i="0" dirty="0" smtClean="0">
                <a:solidFill>
                  <a:srgbClr val="2E2E2E"/>
                </a:solidFill>
                <a:effectLst/>
                <a:latin typeface="NexusSerif"/>
              </a:rPr>
              <a:t>的流量（正常或隐秘模式）。对 </a:t>
            </a:r>
            <a:r>
              <a:rPr lang="en-US" altLang="zh-CN" b="0" i="0" dirty="0" smtClean="0">
                <a:solidFill>
                  <a:srgbClr val="2E2E2E"/>
                </a:solidFill>
                <a:effectLst/>
                <a:latin typeface="NexusSerif"/>
              </a:rPr>
              <a:t>PLC 1 </a:t>
            </a:r>
            <a:r>
              <a:rPr lang="zh-CN" altLang="en-US" b="0" i="0" dirty="0" smtClean="0">
                <a:solidFill>
                  <a:srgbClr val="2E2E2E"/>
                </a:solidFill>
                <a:effectLst/>
                <a:latin typeface="NexusSerif"/>
              </a:rPr>
              <a:t>的这种欺骗可能导致快速或慢速填充罐 </a:t>
            </a:r>
            <a:r>
              <a:rPr lang="en-US" altLang="zh-CN" b="0" i="0" dirty="0" smtClean="0">
                <a:solidFill>
                  <a:srgbClr val="2E2E2E"/>
                </a:solidFill>
                <a:effectLst/>
                <a:latin typeface="NexusSerif"/>
              </a:rPr>
              <a:t>T101</a:t>
            </a:r>
            <a:endParaRPr lang="zh-CN" altLang="en-US" dirty="0"/>
          </a:p>
        </p:txBody>
      </p:sp>
      <p:pic>
        <p:nvPicPr>
          <p:cNvPr id="3" name="图片 2"/>
          <p:cNvPicPr>
            <a:picLocks noChangeAspect="1"/>
          </p:cNvPicPr>
          <p:nvPr/>
        </p:nvPicPr>
        <p:blipFill>
          <a:blip r:embed="rId2"/>
          <a:stretch>
            <a:fillRect/>
          </a:stretch>
        </p:blipFill>
        <p:spPr>
          <a:xfrm>
            <a:off x="4812183" y="583769"/>
            <a:ext cx="6820005" cy="5747288"/>
          </a:xfrm>
          <a:prstGeom prst="rect">
            <a:avLst/>
          </a:prstGeom>
        </p:spPr>
      </p:pic>
      <p:sp>
        <p:nvSpPr>
          <p:cNvPr id="4" name="矩形 3"/>
          <p:cNvSpPr/>
          <p:nvPr/>
        </p:nvSpPr>
        <p:spPr>
          <a:xfrm>
            <a:off x="633758" y="503908"/>
            <a:ext cx="1240724" cy="461665"/>
          </a:xfrm>
          <a:prstGeom prst="rect">
            <a:avLst/>
          </a:prstGeom>
        </p:spPr>
        <p:txBody>
          <a:bodyPr wrap="none">
            <a:spAutoFit/>
          </a:bodyPr>
          <a:lstStyle/>
          <a:p>
            <a:r>
              <a:rPr lang="en-US" altLang="zh-CN" sz="2400" dirty="0" smtClean="0">
                <a:solidFill>
                  <a:srgbClr val="FF0000"/>
                </a:solidFill>
              </a:rPr>
              <a:t>Evaluate</a:t>
            </a:r>
            <a:endParaRPr lang="zh-CN" altLang="en-US" sz="2400" b="0" i="0" dirty="0">
              <a:solidFill>
                <a:srgbClr val="FF0000"/>
              </a:solidFill>
              <a:effectLst/>
              <a:latin typeface="NexusSerif"/>
            </a:endParaRPr>
          </a:p>
        </p:txBody>
      </p:sp>
      <p:sp>
        <p:nvSpPr>
          <p:cNvPr id="5" name="矩形 4"/>
          <p:cNvSpPr/>
          <p:nvPr/>
        </p:nvSpPr>
        <p:spPr>
          <a:xfrm>
            <a:off x="326247" y="1504124"/>
            <a:ext cx="3185487" cy="369332"/>
          </a:xfrm>
          <a:prstGeom prst="rect">
            <a:avLst/>
          </a:prstGeom>
        </p:spPr>
        <p:txBody>
          <a:bodyPr wrap="none">
            <a:spAutoFit/>
          </a:bodyPr>
          <a:lstStyle/>
          <a:p>
            <a:r>
              <a:rPr lang="en-US" altLang="zh-CN" dirty="0">
                <a:solidFill>
                  <a:srgbClr val="2E2E2E"/>
                </a:solidFill>
                <a:latin typeface="NexusSerif"/>
              </a:rPr>
              <a:t> </a:t>
            </a:r>
            <a:r>
              <a:rPr lang="en-US" altLang="zh-CN" dirty="0" smtClean="0">
                <a:solidFill>
                  <a:srgbClr val="2E2E2E"/>
                </a:solidFill>
                <a:latin typeface="NexusSerif"/>
              </a:rPr>
              <a:t> </a:t>
            </a:r>
            <a:r>
              <a:rPr lang="en-US" altLang="zh-CN" b="1" i="0" dirty="0" err="1" smtClean="0">
                <a:solidFill>
                  <a:srgbClr val="2E2E2E"/>
                </a:solidFill>
                <a:effectLst/>
                <a:latin typeface="NexusSerif"/>
              </a:rPr>
              <a:t>SWaT</a:t>
            </a:r>
            <a:r>
              <a:rPr lang="en-US" altLang="zh-CN" b="1" i="0" dirty="0" smtClean="0">
                <a:solidFill>
                  <a:srgbClr val="2E2E2E"/>
                </a:solidFill>
                <a:effectLst/>
                <a:latin typeface="NexusSerif"/>
              </a:rPr>
              <a:t> (D2)-</a:t>
            </a:r>
            <a:r>
              <a:rPr lang="zh-CN" altLang="en-US" b="1" i="0" dirty="0" smtClean="0">
                <a:solidFill>
                  <a:srgbClr val="2E2E2E"/>
                </a:solidFill>
                <a:effectLst/>
                <a:latin typeface="NexusSerif"/>
              </a:rPr>
              <a:t>攻击场景和检测</a:t>
            </a:r>
            <a:endParaRPr lang="zh-CN" altLang="en-US" b="1" i="0" dirty="0">
              <a:solidFill>
                <a:srgbClr val="2E2E2E"/>
              </a:solidFill>
              <a:effectLst/>
              <a:latin typeface="NexusSerif"/>
            </a:endParaRPr>
          </a:p>
        </p:txBody>
      </p:sp>
    </p:spTree>
    <p:extLst>
      <p:ext uri="{BB962C8B-B14F-4D97-AF65-F5344CB8AC3E}">
        <p14:creationId xmlns:p14="http://schemas.microsoft.com/office/powerpoint/2010/main" val="2464146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7790" y="2350358"/>
            <a:ext cx="4530671" cy="2335295"/>
          </a:xfrm>
          <a:prstGeom prst="rect">
            <a:avLst/>
          </a:prstGeom>
        </p:spPr>
        <p:txBody>
          <a:bodyPr wrap="square">
            <a:spAutoFit/>
          </a:bodyPr>
          <a:lstStyle/>
          <a:p>
            <a:r>
              <a:rPr lang="zh-CN" altLang="en-US" b="0" i="0" dirty="0" smtClean="0">
                <a:solidFill>
                  <a:srgbClr val="2E2E2E"/>
                </a:solidFill>
                <a:effectLst/>
                <a:latin typeface="NexusSerif"/>
              </a:rPr>
              <a:t>对于所考虑的情况，即正常模式下的快速填充和慢速填充攻击，与现有学习模型相比，</a:t>
            </a:r>
            <a:r>
              <a:rPr lang="en-US" altLang="zh-CN" b="0" i="0" dirty="0" smtClean="0">
                <a:solidFill>
                  <a:srgbClr val="2E2E2E"/>
                </a:solidFill>
                <a:effectLst/>
                <a:latin typeface="NexusSerif"/>
              </a:rPr>
              <a:t>MLP-CUSUM </a:t>
            </a:r>
            <a:r>
              <a:rPr lang="zh-CN" altLang="en-US" b="0" i="0" dirty="0" smtClean="0">
                <a:solidFill>
                  <a:srgbClr val="2E2E2E"/>
                </a:solidFill>
                <a:effectLst/>
                <a:latin typeface="NexusSerif"/>
              </a:rPr>
              <a:t>的所有指标都提高了 </a:t>
            </a:r>
            <a:r>
              <a:rPr lang="en-US" altLang="zh-CN" b="0" i="0" dirty="0" smtClean="0">
                <a:solidFill>
                  <a:srgbClr val="2E2E2E"/>
                </a:solidFill>
                <a:effectLst/>
                <a:latin typeface="NexusSerif"/>
              </a:rPr>
              <a:t>99%</a:t>
            </a:r>
            <a:r>
              <a:rPr lang="zh-CN" altLang="en-US" b="0" i="0" dirty="0" smtClean="0">
                <a:solidFill>
                  <a:srgbClr val="2E2E2E"/>
                </a:solidFill>
                <a:effectLst/>
                <a:latin typeface="NexusSerif"/>
              </a:rPr>
              <a:t>，但误报率约为 </a:t>
            </a:r>
            <a:r>
              <a:rPr lang="en-US" altLang="zh-CN" b="0" i="0" dirty="0" smtClean="0">
                <a:solidFill>
                  <a:srgbClr val="2E2E2E"/>
                </a:solidFill>
                <a:effectLst/>
                <a:latin typeface="NexusSerif"/>
              </a:rPr>
              <a:t>0.1%</a:t>
            </a:r>
            <a:r>
              <a:rPr lang="zh-CN" altLang="en-US" b="0" i="0" dirty="0" smtClean="0">
                <a:solidFill>
                  <a:srgbClr val="2E2E2E"/>
                </a:solidFill>
                <a:effectLst/>
                <a:latin typeface="NexusSerif"/>
              </a:rPr>
              <a:t>。同样，在隐身模式的情况下，</a:t>
            </a:r>
            <a:r>
              <a:rPr lang="en-US" altLang="zh-CN" b="0" i="0" dirty="0" smtClean="0">
                <a:solidFill>
                  <a:srgbClr val="2E2E2E"/>
                </a:solidFill>
                <a:effectLst/>
                <a:latin typeface="NexusSerif"/>
              </a:rPr>
              <a:t>MLP-CUSUM </a:t>
            </a:r>
            <a:r>
              <a:rPr lang="zh-CN" altLang="en-US" b="0" i="0" dirty="0" smtClean="0">
                <a:solidFill>
                  <a:srgbClr val="2E2E2E"/>
                </a:solidFill>
                <a:effectLst/>
                <a:latin typeface="NexusSerif"/>
              </a:rPr>
              <a:t>和 </a:t>
            </a:r>
            <a:r>
              <a:rPr lang="en-US" altLang="zh-CN" b="0" i="0" dirty="0" smtClean="0">
                <a:solidFill>
                  <a:srgbClr val="2E2E2E"/>
                </a:solidFill>
                <a:effectLst/>
                <a:latin typeface="NexusSerif"/>
              </a:rPr>
              <a:t>OC-SVM </a:t>
            </a:r>
            <a:r>
              <a:rPr lang="zh-CN" altLang="en-US" b="0" i="0" dirty="0" smtClean="0">
                <a:solidFill>
                  <a:srgbClr val="2E2E2E"/>
                </a:solidFill>
                <a:effectLst/>
                <a:latin typeface="NexusSerif"/>
              </a:rPr>
              <a:t>算法在精度和误报率方面没有显着差异。然而，</a:t>
            </a:r>
            <a:r>
              <a:rPr lang="en-US" altLang="zh-CN" b="0" i="0" dirty="0" smtClean="0">
                <a:solidFill>
                  <a:srgbClr val="2E2E2E"/>
                </a:solidFill>
                <a:effectLst/>
                <a:latin typeface="NexusSerif"/>
              </a:rPr>
              <a:t>MLP-CUSUM </a:t>
            </a:r>
            <a:r>
              <a:rPr lang="zh-CN" altLang="en-US" b="0" i="0" dirty="0" smtClean="0">
                <a:solidFill>
                  <a:srgbClr val="2E2E2E"/>
                </a:solidFill>
                <a:effectLst/>
                <a:latin typeface="NexusSerif"/>
              </a:rPr>
              <a:t>在分类准确率和 </a:t>
            </a:r>
            <a:r>
              <a:rPr lang="en-US" altLang="zh-CN" b="0" i="0" dirty="0" smtClean="0">
                <a:solidFill>
                  <a:srgbClr val="2E2E2E"/>
                </a:solidFill>
                <a:effectLst/>
                <a:latin typeface="NexusSerif"/>
              </a:rPr>
              <a:t>F1 </a:t>
            </a:r>
            <a:r>
              <a:rPr lang="zh-CN" altLang="en-US" b="0" i="0" dirty="0" smtClean="0">
                <a:solidFill>
                  <a:srgbClr val="2E2E2E"/>
                </a:solidFill>
                <a:effectLst/>
                <a:latin typeface="NexusSerif"/>
              </a:rPr>
              <a:t>分数方面分别提高了 </a:t>
            </a:r>
            <a:r>
              <a:rPr lang="en-US" altLang="zh-CN" b="0" i="0" dirty="0" smtClean="0">
                <a:solidFill>
                  <a:srgbClr val="2E2E2E"/>
                </a:solidFill>
                <a:effectLst/>
                <a:latin typeface="NexusSerif"/>
              </a:rPr>
              <a:t>12% </a:t>
            </a:r>
            <a:r>
              <a:rPr lang="zh-CN" altLang="en-US" b="0" i="0" dirty="0" smtClean="0">
                <a:solidFill>
                  <a:srgbClr val="2E2E2E"/>
                </a:solidFill>
                <a:effectLst/>
                <a:latin typeface="NexusSerif"/>
              </a:rPr>
              <a:t>和 </a:t>
            </a:r>
            <a:r>
              <a:rPr lang="en-US" altLang="zh-CN" b="0" i="0" dirty="0" smtClean="0">
                <a:solidFill>
                  <a:srgbClr val="2E2E2E"/>
                </a:solidFill>
                <a:effectLst/>
                <a:latin typeface="NexusSerif"/>
              </a:rPr>
              <a:t>2%</a:t>
            </a:r>
            <a:r>
              <a:rPr lang="zh-CN" altLang="en-US" b="0" i="0" dirty="0" smtClean="0">
                <a:solidFill>
                  <a:srgbClr val="2E2E2E"/>
                </a:solidFill>
                <a:effectLst/>
                <a:latin typeface="NexusSerif"/>
              </a:rPr>
              <a:t>，在 </a:t>
            </a:r>
            <a:r>
              <a:rPr lang="en-US" altLang="zh-CN" b="0" i="0" dirty="0" smtClean="0">
                <a:solidFill>
                  <a:srgbClr val="2E2E2E"/>
                </a:solidFill>
                <a:effectLst/>
                <a:latin typeface="NexusSerif"/>
              </a:rPr>
              <a:t>OC-SVM </a:t>
            </a:r>
            <a:r>
              <a:rPr lang="zh-CN" altLang="en-US" b="0" i="0" dirty="0" smtClean="0">
                <a:solidFill>
                  <a:srgbClr val="2E2E2E"/>
                </a:solidFill>
                <a:effectLst/>
                <a:latin typeface="NexusSerif"/>
              </a:rPr>
              <a:t>中占主导地位。</a:t>
            </a:r>
            <a:endParaRPr lang="zh-CN" altLang="en-US" dirty="0"/>
          </a:p>
        </p:txBody>
      </p:sp>
      <p:pic>
        <p:nvPicPr>
          <p:cNvPr id="3" name="图片 2"/>
          <p:cNvPicPr>
            <a:picLocks noChangeAspect="1"/>
          </p:cNvPicPr>
          <p:nvPr/>
        </p:nvPicPr>
        <p:blipFill>
          <a:blip r:embed="rId2"/>
          <a:stretch>
            <a:fillRect/>
          </a:stretch>
        </p:blipFill>
        <p:spPr>
          <a:xfrm>
            <a:off x="5547910" y="769748"/>
            <a:ext cx="5542325" cy="5168685"/>
          </a:xfrm>
          <a:prstGeom prst="rect">
            <a:avLst/>
          </a:prstGeom>
        </p:spPr>
      </p:pic>
      <p:sp>
        <p:nvSpPr>
          <p:cNvPr id="4" name="矩形 3"/>
          <p:cNvSpPr/>
          <p:nvPr/>
        </p:nvSpPr>
        <p:spPr>
          <a:xfrm>
            <a:off x="633758" y="503908"/>
            <a:ext cx="1240724" cy="461665"/>
          </a:xfrm>
          <a:prstGeom prst="rect">
            <a:avLst/>
          </a:prstGeom>
        </p:spPr>
        <p:txBody>
          <a:bodyPr wrap="none">
            <a:spAutoFit/>
          </a:bodyPr>
          <a:lstStyle/>
          <a:p>
            <a:r>
              <a:rPr lang="en-US" altLang="zh-CN" sz="2400" dirty="0" smtClean="0">
                <a:solidFill>
                  <a:srgbClr val="FF0000"/>
                </a:solidFill>
              </a:rPr>
              <a:t>Evaluate</a:t>
            </a:r>
            <a:endParaRPr lang="zh-CN" altLang="en-US" sz="2400" b="0" i="0" dirty="0">
              <a:solidFill>
                <a:srgbClr val="FF0000"/>
              </a:solidFill>
              <a:effectLst/>
              <a:latin typeface="NexusSerif"/>
            </a:endParaRPr>
          </a:p>
        </p:txBody>
      </p:sp>
      <p:sp>
        <p:nvSpPr>
          <p:cNvPr id="5" name="矩形 4"/>
          <p:cNvSpPr/>
          <p:nvPr/>
        </p:nvSpPr>
        <p:spPr>
          <a:xfrm>
            <a:off x="326247" y="1504124"/>
            <a:ext cx="3185487" cy="369332"/>
          </a:xfrm>
          <a:prstGeom prst="rect">
            <a:avLst/>
          </a:prstGeom>
        </p:spPr>
        <p:txBody>
          <a:bodyPr wrap="none">
            <a:spAutoFit/>
          </a:bodyPr>
          <a:lstStyle/>
          <a:p>
            <a:r>
              <a:rPr lang="en-US" altLang="zh-CN" dirty="0">
                <a:solidFill>
                  <a:srgbClr val="2E2E2E"/>
                </a:solidFill>
                <a:latin typeface="NexusSerif"/>
              </a:rPr>
              <a:t> </a:t>
            </a:r>
            <a:r>
              <a:rPr lang="en-US" altLang="zh-CN" dirty="0" smtClean="0">
                <a:solidFill>
                  <a:srgbClr val="2E2E2E"/>
                </a:solidFill>
                <a:latin typeface="NexusSerif"/>
              </a:rPr>
              <a:t> </a:t>
            </a:r>
            <a:r>
              <a:rPr lang="en-US" altLang="zh-CN" b="1" i="0" dirty="0" err="1" smtClean="0">
                <a:solidFill>
                  <a:srgbClr val="2E2E2E"/>
                </a:solidFill>
                <a:effectLst/>
                <a:latin typeface="NexusSerif"/>
              </a:rPr>
              <a:t>SWaT</a:t>
            </a:r>
            <a:r>
              <a:rPr lang="en-US" altLang="zh-CN" b="1" i="0" dirty="0" smtClean="0">
                <a:solidFill>
                  <a:srgbClr val="2E2E2E"/>
                </a:solidFill>
                <a:effectLst/>
                <a:latin typeface="NexusSerif"/>
              </a:rPr>
              <a:t> (D2)-</a:t>
            </a:r>
            <a:r>
              <a:rPr lang="zh-CN" altLang="en-US" b="1" i="0" dirty="0" smtClean="0">
                <a:solidFill>
                  <a:srgbClr val="2E2E2E"/>
                </a:solidFill>
                <a:effectLst/>
                <a:latin typeface="NexusSerif"/>
              </a:rPr>
              <a:t>攻击场景和检测</a:t>
            </a:r>
            <a:endParaRPr lang="zh-CN" altLang="en-US" b="1" i="0" dirty="0">
              <a:solidFill>
                <a:srgbClr val="2E2E2E"/>
              </a:solidFill>
              <a:effectLst/>
              <a:latin typeface="NexusSerif"/>
            </a:endParaRPr>
          </a:p>
        </p:txBody>
      </p:sp>
    </p:spTree>
    <p:extLst>
      <p:ext uri="{BB962C8B-B14F-4D97-AF65-F5344CB8AC3E}">
        <p14:creationId xmlns:p14="http://schemas.microsoft.com/office/powerpoint/2010/main" val="265715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3758" y="2701943"/>
            <a:ext cx="3461289" cy="1200329"/>
          </a:xfrm>
          <a:prstGeom prst="rect">
            <a:avLst/>
          </a:prstGeom>
        </p:spPr>
        <p:txBody>
          <a:bodyPr wrap="square">
            <a:spAutoFit/>
          </a:bodyPr>
          <a:lstStyle/>
          <a:p>
            <a:r>
              <a:rPr lang="zh-CN" altLang="en-US" b="0" i="0" dirty="0" smtClean="0">
                <a:solidFill>
                  <a:srgbClr val="2E2E2E"/>
                </a:solidFill>
                <a:effectLst/>
                <a:latin typeface="NexusSerif"/>
              </a:rPr>
              <a:t>攻击 </a:t>
            </a:r>
            <a:r>
              <a:rPr lang="en-US" altLang="zh-CN" b="0" i="0" dirty="0" smtClean="0">
                <a:solidFill>
                  <a:srgbClr val="2E2E2E"/>
                </a:solidFill>
                <a:effectLst/>
                <a:latin typeface="NexusSerif"/>
              </a:rPr>
              <a:t>A.4 </a:t>
            </a:r>
            <a:r>
              <a:rPr lang="zh-CN" altLang="en-US" b="0" i="0" dirty="0" smtClean="0">
                <a:solidFill>
                  <a:srgbClr val="2E2E2E"/>
                </a:solidFill>
                <a:effectLst/>
                <a:latin typeface="NexusSerif"/>
              </a:rPr>
              <a:t>以传感器 </a:t>
            </a:r>
            <a:r>
              <a:rPr lang="en-US" altLang="zh-CN" b="0" i="0" dirty="0" smtClean="0">
                <a:solidFill>
                  <a:srgbClr val="2E2E2E"/>
                </a:solidFill>
                <a:effectLst/>
                <a:latin typeface="NexusSerif"/>
              </a:rPr>
              <a:t>FIT 301 </a:t>
            </a:r>
            <a:r>
              <a:rPr lang="zh-CN" altLang="en-US" b="0" i="0" dirty="0" smtClean="0">
                <a:solidFill>
                  <a:srgbClr val="2E2E2E"/>
                </a:solidFill>
                <a:effectLst/>
                <a:latin typeface="NexusSerif"/>
              </a:rPr>
              <a:t>为目标，其中进入水箱 </a:t>
            </a:r>
            <a:r>
              <a:rPr lang="en-US" altLang="zh-CN" b="0" i="0" dirty="0" smtClean="0">
                <a:solidFill>
                  <a:srgbClr val="2E2E2E"/>
                </a:solidFill>
                <a:effectLst/>
                <a:latin typeface="NexusSerif"/>
              </a:rPr>
              <a:t>T301 </a:t>
            </a:r>
            <a:r>
              <a:rPr lang="zh-CN" altLang="en-US" b="0" i="0" dirty="0" smtClean="0">
                <a:solidFill>
                  <a:srgbClr val="2E2E2E"/>
                </a:solidFill>
                <a:effectLst/>
                <a:latin typeface="NexusSerif"/>
              </a:rPr>
              <a:t>的水的流入速率被改变为快速填充或慢速填充，从而影响超滤过程</a:t>
            </a:r>
            <a:endParaRPr lang="zh-CN" altLang="en-US" dirty="0"/>
          </a:p>
        </p:txBody>
      </p:sp>
      <p:pic>
        <p:nvPicPr>
          <p:cNvPr id="3" name="图片 2"/>
          <p:cNvPicPr>
            <a:picLocks noChangeAspect="1"/>
          </p:cNvPicPr>
          <p:nvPr/>
        </p:nvPicPr>
        <p:blipFill>
          <a:blip r:embed="rId2"/>
          <a:stretch>
            <a:fillRect/>
          </a:stretch>
        </p:blipFill>
        <p:spPr>
          <a:xfrm>
            <a:off x="5059645" y="825932"/>
            <a:ext cx="6264451" cy="4952352"/>
          </a:xfrm>
          <a:prstGeom prst="rect">
            <a:avLst/>
          </a:prstGeom>
        </p:spPr>
      </p:pic>
      <p:sp>
        <p:nvSpPr>
          <p:cNvPr id="4" name="矩形 3"/>
          <p:cNvSpPr/>
          <p:nvPr/>
        </p:nvSpPr>
        <p:spPr>
          <a:xfrm>
            <a:off x="633758" y="503908"/>
            <a:ext cx="1240724" cy="461665"/>
          </a:xfrm>
          <a:prstGeom prst="rect">
            <a:avLst/>
          </a:prstGeom>
        </p:spPr>
        <p:txBody>
          <a:bodyPr wrap="none">
            <a:spAutoFit/>
          </a:bodyPr>
          <a:lstStyle/>
          <a:p>
            <a:r>
              <a:rPr lang="en-US" altLang="zh-CN" sz="2400" dirty="0" smtClean="0">
                <a:solidFill>
                  <a:srgbClr val="FF0000"/>
                </a:solidFill>
              </a:rPr>
              <a:t>Evaluate</a:t>
            </a:r>
            <a:endParaRPr lang="zh-CN" altLang="en-US" sz="2400" b="0" i="0" dirty="0">
              <a:solidFill>
                <a:srgbClr val="FF0000"/>
              </a:solidFill>
              <a:effectLst/>
              <a:latin typeface="NexusSerif"/>
            </a:endParaRPr>
          </a:p>
        </p:txBody>
      </p:sp>
      <p:sp>
        <p:nvSpPr>
          <p:cNvPr id="5" name="矩形 4"/>
          <p:cNvSpPr/>
          <p:nvPr/>
        </p:nvSpPr>
        <p:spPr>
          <a:xfrm>
            <a:off x="326247" y="1504124"/>
            <a:ext cx="3185487" cy="369332"/>
          </a:xfrm>
          <a:prstGeom prst="rect">
            <a:avLst/>
          </a:prstGeom>
        </p:spPr>
        <p:txBody>
          <a:bodyPr wrap="none">
            <a:spAutoFit/>
          </a:bodyPr>
          <a:lstStyle/>
          <a:p>
            <a:r>
              <a:rPr lang="en-US" altLang="zh-CN" dirty="0">
                <a:solidFill>
                  <a:srgbClr val="2E2E2E"/>
                </a:solidFill>
                <a:latin typeface="NexusSerif"/>
              </a:rPr>
              <a:t> </a:t>
            </a:r>
            <a:r>
              <a:rPr lang="en-US" altLang="zh-CN" dirty="0" smtClean="0">
                <a:solidFill>
                  <a:srgbClr val="2E2E2E"/>
                </a:solidFill>
                <a:latin typeface="NexusSerif"/>
              </a:rPr>
              <a:t> </a:t>
            </a:r>
            <a:r>
              <a:rPr lang="en-US" altLang="zh-CN" b="1" i="0" dirty="0" err="1" smtClean="0">
                <a:solidFill>
                  <a:srgbClr val="2E2E2E"/>
                </a:solidFill>
                <a:effectLst/>
                <a:latin typeface="NexusSerif"/>
              </a:rPr>
              <a:t>SWaT</a:t>
            </a:r>
            <a:r>
              <a:rPr lang="en-US" altLang="zh-CN" b="1" i="0" dirty="0" smtClean="0">
                <a:solidFill>
                  <a:srgbClr val="2E2E2E"/>
                </a:solidFill>
                <a:effectLst/>
                <a:latin typeface="NexusSerif"/>
              </a:rPr>
              <a:t> (D2)-</a:t>
            </a:r>
            <a:r>
              <a:rPr lang="zh-CN" altLang="en-US" b="1" i="0" dirty="0" smtClean="0">
                <a:solidFill>
                  <a:srgbClr val="2E2E2E"/>
                </a:solidFill>
                <a:effectLst/>
                <a:latin typeface="NexusSerif"/>
              </a:rPr>
              <a:t>攻击场景和检测</a:t>
            </a:r>
            <a:endParaRPr lang="zh-CN" altLang="en-US" b="1" i="0" dirty="0">
              <a:solidFill>
                <a:srgbClr val="2E2E2E"/>
              </a:solidFill>
              <a:effectLst/>
              <a:latin typeface="NexusSerif"/>
            </a:endParaRPr>
          </a:p>
        </p:txBody>
      </p:sp>
    </p:spTree>
    <p:extLst>
      <p:ext uri="{BB962C8B-B14F-4D97-AF65-F5344CB8AC3E}">
        <p14:creationId xmlns:p14="http://schemas.microsoft.com/office/powerpoint/2010/main" val="2702032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632" y="2778036"/>
            <a:ext cx="4039892" cy="1477328"/>
          </a:xfrm>
          <a:prstGeom prst="rect">
            <a:avLst/>
          </a:prstGeom>
        </p:spPr>
        <p:txBody>
          <a:bodyPr wrap="square">
            <a:spAutoFit/>
          </a:bodyPr>
          <a:lstStyle/>
          <a:p>
            <a:r>
              <a:rPr lang="zh-CN" altLang="en-US" b="0" i="0" dirty="0" smtClean="0">
                <a:solidFill>
                  <a:srgbClr val="2E2E2E"/>
                </a:solidFill>
                <a:effectLst/>
                <a:latin typeface="NexusSerif"/>
              </a:rPr>
              <a:t>右表总结的结果，很明显 </a:t>
            </a:r>
            <a:r>
              <a:rPr lang="en-US" altLang="zh-CN" b="0" i="0" dirty="0" smtClean="0">
                <a:solidFill>
                  <a:srgbClr val="2E2E2E"/>
                </a:solidFill>
                <a:effectLst/>
                <a:latin typeface="NexusSerif"/>
              </a:rPr>
              <a:t>MLP-CUSUM </a:t>
            </a:r>
            <a:r>
              <a:rPr lang="zh-CN" altLang="en-US" b="0" i="0" dirty="0" smtClean="0">
                <a:solidFill>
                  <a:srgbClr val="2E2E2E"/>
                </a:solidFill>
                <a:effectLst/>
                <a:latin typeface="NexusSerif"/>
              </a:rPr>
              <a:t>优于 </a:t>
            </a:r>
            <a:r>
              <a:rPr lang="en-US" altLang="zh-CN" b="0" i="0" dirty="0" smtClean="0">
                <a:solidFill>
                  <a:srgbClr val="2E2E2E"/>
                </a:solidFill>
                <a:effectLst/>
                <a:latin typeface="NexusSerif"/>
              </a:rPr>
              <a:t>A.4 </a:t>
            </a:r>
            <a:r>
              <a:rPr lang="zh-CN" altLang="en-US" b="0" i="0" dirty="0" smtClean="0">
                <a:solidFill>
                  <a:srgbClr val="2E2E2E"/>
                </a:solidFill>
                <a:effectLst/>
                <a:latin typeface="NexusSerif"/>
              </a:rPr>
              <a:t>的所有变体的现有技术。有趣的是，</a:t>
            </a:r>
            <a:r>
              <a:rPr lang="en-US" altLang="zh-CN" b="0" i="0" dirty="0" smtClean="0">
                <a:solidFill>
                  <a:srgbClr val="2E2E2E"/>
                </a:solidFill>
                <a:effectLst/>
                <a:latin typeface="NexusSerif"/>
              </a:rPr>
              <a:t>MLP-CUSUM </a:t>
            </a:r>
            <a:r>
              <a:rPr lang="zh-CN" altLang="en-US" b="0" i="0" dirty="0" smtClean="0">
                <a:solidFill>
                  <a:srgbClr val="2E2E2E"/>
                </a:solidFill>
                <a:effectLst/>
                <a:latin typeface="NexusSerif"/>
              </a:rPr>
              <a:t>实现了 </a:t>
            </a:r>
            <a:r>
              <a:rPr lang="en-US" altLang="zh-CN" b="0" i="0" dirty="0" smtClean="0">
                <a:solidFill>
                  <a:srgbClr val="2E2E2E"/>
                </a:solidFill>
                <a:effectLst/>
                <a:latin typeface="NexusSerif"/>
              </a:rPr>
              <a:t>100% </a:t>
            </a:r>
            <a:r>
              <a:rPr lang="zh-CN" altLang="en-US" b="0" i="0" dirty="0" smtClean="0">
                <a:solidFill>
                  <a:srgbClr val="2E2E2E"/>
                </a:solidFill>
                <a:effectLst/>
                <a:latin typeface="NexusSerif"/>
              </a:rPr>
              <a:t>的分类准确率、检测率和 </a:t>
            </a:r>
            <a:r>
              <a:rPr lang="en-US" altLang="zh-CN" b="0" i="0" dirty="0" smtClean="0">
                <a:solidFill>
                  <a:srgbClr val="2E2E2E"/>
                </a:solidFill>
                <a:effectLst/>
                <a:latin typeface="NexusSerif"/>
              </a:rPr>
              <a:t>F1 </a:t>
            </a:r>
            <a:r>
              <a:rPr lang="zh-CN" altLang="en-US" b="0" i="0" dirty="0" smtClean="0">
                <a:solidFill>
                  <a:srgbClr val="2E2E2E"/>
                </a:solidFill>
                <a:effectLst/>
                <a:latin typeface="NexusSerif"/>
              </a:rPr>
              <a:t>分数，而 </a:t>
            </a:r>
            <a:r>
              <a:rPr lang="en-US" altLang="zh-CN" b="0" i="0" dirty="0" smtClean="0">
                <a:solidFill>
                  <a:srgbClr val="2E2E2E"/>
                </a:solidFill>
                <a:effectLst/>
                <a:latin typeface="NexusSerif"/>
              </a:rPr>
              <a:t>A.4(b) </a:t>
            </a:r>
            <a:r>
              <a:rPr lang="zh-CN" altLang="en-US" b="0" i="0" dirty="0" smtClean="0">
                <a:solidFill>
                  <a:srgbClr val="2E2E2E"/>
                </a:solidFill>
                <a:effectLst/>
                <a:latin typeface="NexusSerif"/>
              </a:rPr>
              <a:t>和 </a:t>
            </a:r>
            <a:r>
              <a:rPr lang="en-US" altLang="zh-CN" b="0" i="0" dirty="0" smtClean="0">
                <a:solidFill>
                  <a:srgbClr val="2E2E2E"/>
                </a:solidFill>
                <a:effectLst/>
                <a:latin typeface="NexusSerif"/>
              </a:rPr>
              <a:t>A.4(d) </a:t>
            </a:r>
            <a:r>
              <a:rPr lang="zh-CN" altLang="en-US" b="0" i="0" dirty="0" smtClean="0">
                <a:solidFill>
                  <a:srgbClr val="2E2E2E"/>
                </a:solidFill>
                <a:effectLst/>
                <a:latin typeface="NexusSerif"/>
              </a:rPr>
              <a:t>的误报率为 </a:t>
            </a:r>
            <a:r>
              <a:rPr lang="en-US" altLang="zh-CN" b="0" i="0" dirty="0" smtClean="0">
                <a:solidFill>
                  <a:srgbClr val="2E2E2E"/>
                </a:solidFill>
                <a:effectLst/>
                <a:latin typeface="NexusSerif"/>
              </a:rPr>
              <a:t>0%</a:t>
            </a:r>
            <a:r>
              <a:rPr lang="zh-CN" altLang="en-US" b="0" i="0" dirty="0" smtClean="0">
                <a:solidFill>
                  <a:srgbClr val="2E2E2E"/>
                </a:solidFill>
                <a:effectLst/>
                <a:latin typeface="NexusSerif"/>
              </a:rPr>
              <a:t>。</a:t>
            </a:r>
            <a:endParaRPr lang="zh-CN" altLang="en-US" dirty="0"/>
          </a:p>
        </p:txBody>
      </p:sp>
      <p:pic>
        <p:nvPicPr>
          <p:cNvPr id="3" name="图片 2"/>
          <p:cNvPicPr>
            <a:picLocks noChangeAspect="1"/>
          </p:cNvPicPr>
          <p:nvPr/>
        </p:nvPicPr>
        <p:blipFill>
          <a:blip r:embed="rId2"/>
          <a:stretch>
            <a:fillRect/>
          </a:stretch>
        </p:blipFill>
        <p:spPr>
          <a:xfrm>
            <a:off x="5349929" y="1047187"/>
            <a:ext cx="5892027" cy="5210014"/>
          </a:xfrm>
          <a:prstGeom prst="rect">
            <a:avLst/>
          </a:prstGeom>
        </p:spPr>
      </p:pic>
      <p:sp>
        <p:nvSpPr>
          <p:cNvPr id="4" name="矩形 3"/>
          <p:cNvSpPr/>
          <p:nvPr/>
        </p:nvSpPr>
        <p:spPr>
          <a:xfrm>
            <a:off x="633758" y="503908"/>
            <a:ext cx="1240724" cy="461665"/>
          </a:xfrm>
          <a:prstGeom prst="rect">
            <a:avLst/>
          </a:prstGeom>
        </p:spPr>
        <p:txBody>
          <a:bodyPr wrap="none">
            <a:spAutoFit/>
          </a:bodyPr>
          <a:lstStyle/>
          <a:p>
            <a:r>
              <a:rPr lang="en-US" altLang="zh-CN" sz="2400" dirty="0" smtClean="0">
                <a:solidFill>
                  <a:srgbClr val="FF0000"/>
                </a:solidFill>
              </a:rPr>
              <a:t>Evaluate</a:t>
            </a:r>
            <a:endParaRPr lang="zh-CN" altLang="en-US" sz="2400" b="0" i="0" dirty="0">
              <a:solidFill>
                <a:srgbClr val="FF0000"/>
              </a:solidFill>
              <a:effectLst/>
              <a:latin typeface="NexusSerif"/>
            </a:endParaRPr>
          </a:p>
        </p:txBody>
      </p:sp>
      <p:sp>
        <p:nvSpPr>
          <p:cNvPr id="5" name="矩形 4"/>
          <p:cNvSpPr/>
          <p:nvPr/>
        </p:nvSpPr>
        <p:spPr>
          <a:xfrm>
            <a:off x="326247" y="1504124"/>
            <a:ext cx="3185487" cy="369332"/>
          </a:xfrm>
          <a:prstGeom prst="rect">
            <a:avLst/>
          </a:prstGeom>
        </p:spPr>
        <p:txBody>
          <a:bodyPr wrap="none">
            <a:spAutoFit/>
          </a:bodyPr>
          <a:lstStyle/>
          <a:p>
            <a:r>
              <a:rPr lang="en-US" altLang="zh-CN" dirty="0">
                <a:solidFill>
                  <a:srgbClr val="2E2E2E"/>
                </a:solidFill>
                <a:latin typeface="NexusSerif"/>
              </a:rPr>
              <a:t> </a:t>
            </a:r>
            <a:r>
              <a:rPr lang="en-US" altLang="zh-CN" dirty="0" smtClean="0">
                <a:solidFill>
                  <a:srgbClr val="2E2E2E"/>
                </a:solidFill>
                <a:latin typeface="NexusSerif"/>
              </a:rPr>
              <a:t> </a:t>
            </a:r>
            <a:r>
              <a:rPr lang="en-US" altLang="zh-CN" b="1" i="0" dirty="0" err="1" smtClean="0">
                <a:solidFill>
                  <a:srgbClr val="2E2E2E"/>
                </a:solidFill>
                <a:effectLst/>
                <a:latin typeface="NexusSerif"/>
              </a:rPr>
              <a:t>SWaT</a:t>
            </a:r>
            <a:r>
              <a:rPr lang="en-US" altLang="zh-CN" b="1" i="0" dirty="0" smtClean="0">
                <a:solidFill>
                  <a:srgbClr val="2E2E2E"/>
                </a:solidFill>
                <a:effectLst/>
                <a:latin typeface="NexusSerif"/>
              </a:rPr>
              <a:t> (D2)-</a:t>
            </a:r>
            <a:r>
              <a:rPr lang="zh-CN" altLang="en-US" b="1" i="0" dirty="0" smtClean="0">
                <a:solidFill>
                  <a:srgbClr val="2E2E2E"/>
                </a:solidFill>
                <a:effectLst/>
                <a:latin typeface="NexusSerif"/>
              </a:rPr>
              <a:t>攻击场景和检测</a:t>
            </a:r>
            <a:endParaRPr lang="zh-CN" altLang="en-US" b="1" i="0" dirty="0">
              <a:solidFill>
                <a:srgbClr val="2E2E2E"/>
              </a:solidFill>
              <a:effectLst/>
              <a:latin typeface="NexusSerif"/>
            </a:endParaRPr>
          </a:p>
        </p:txBody>
      </p:sp>
    </p:spTree>
    <p:extLst>
      <p:ext uri="{BB962C8B-B14F-4D97-AF65-F5344CB8AC3E}">
        <p14:creationId xmlns:p14="http://schemas.microsoft.com/office/powerpoint/2010/main" val="446519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5170" y="2552258"/>
            <a:ext cx="3657600" cy="1754326"/>
          </a:xfrm>
          <a:prstGeom prst="rect">
            <a:avLst/>
          </a:prstGeom>
        </p:spPr>
        <p:txBody>
          <a:bodyPr wrap="square">
            <a:spAutoFit/>
          </a:bodyPr>
          <a:lstStyle/>
          <a:p>
            <a:r>
              <a:rPr lang="zh-CN" altLang="en-US" b="0" i="0" dirty="0" smtClean="0">
                <a:solidFill>
                  <a:srgbClr val="2E2E2E"/>
                </a:solidFill>
                <a:effectLst/>
                <a:latin typeface="NexusSerif"/>
              </a:rPr>
              <a:t>攻击 </a:t>
            </a:r>
            <a:r>
              <a:rPr lang="en-US" altLang="zh-CN" b="0" i="0" dirty="0" smtClean="0">
                <a:solidFill>
                  <a:srgbClr val="2E2E2E"/>
                </a:solidFill>
                <a:effectLst/>
                <a:latin typeface="NexusSerif"/>
              </a:rPr>
              <a:t>A.5 </a:t>
            </a:r>
            <a:r>
              <a:rPr lang="zh-CN" altLang="en-US" b="0" i="0" dirty="0" smtClean="0">
                <a:solidFill>
                  <a:srgbClr val="2E2E2E"/>
                </a:solidFill>
                <a:effectLst/>
                <a:latin typeface="NexusSerif"/>
              </a:rPr>
              <a:t>和 </a:t>
            </a:r>
            <a:r>
              <a:rPr lang="en-US" altLang="zh-CN" b="0" i="0" dirty="0" smtClean="0">
                <a:solidFill>
                  <a:srgbClr val="2E2E2E"/>
                </a:solidFill>
                <a:effectLst/>
                <a:latin typeface="NexusSerif"/>
              </a:rPr>
              <a:t>A.6 </a:t>
            </a:r>
            <a:r>
              <a:rPr lang="zh-CN" altLang="en-US" b="0" i="0" dirty="0" smtClean="0">
                <a:solidFill>
                  <a:srgbClr val="2E2E2E"/>
                </a:solidFill>
                <a:effectLst/>
                <a:latin typeface="NexusSerif"/>
              </a:rPr>
              <a:t>的目标传感器分别为 </a:t>
            </a:r>
            <a:r>
              <a:rPr lang="en-US" altLang="zh-CN" b="0" i="0" dirty="0" smtClean="0">
                <a:solidFill>
                  <a:srgbClr val="2E2E2E"/>
                </a:solidFill>
                <a:effectLst/>
                <a:latin typeface="NexusSerif"/>
              </a:rPr>
              <a:t>MV101 </a:t>
            </a:r>
            <a:r>
              <a:rPr lang="zh-CN" altLang="en-US" b="0" i="0" dirty="0" smtClean="0">
                <a:solidFill>
                  <a:srgbClr val="2E2E2E"/>
                </a:solidFill>
                <a:effectLst/>
                <a:latin typeface="NexusSerif"/>
              </a:rPr>
              <a:t>和 </a:t>
            </a:r>
            <a:r>
              <a:rPr lang="en-US" altLang="zh-CN" b="0" i="0" dirty="0" smtClean="0">
                <a:solidFill>
                  <a:srgbClr val="2E2E2E"/>
                </a:solidFill>
                <a:effectLst/>
                <a:latin typeface="NexusSerif"/>
              </a:rPr>
              <a:t>P101</a:t>
            </a:r>
            <a:r>
              <a:rPr lang="zh-CN" altLang="en-US" b="0" i="0" dirty="0" smtClean="0">
                <a:solidFill>
                  <a:srgbClr val="2E2E2E"/>
                </a:solidFill>
                <a:effectLst/>
                <a:latin typeface="NexusSerif"/>
              </a:rPr>
              <a:t>，性质相似。例如，当阀门 </a:t>
            </a:r>
            <a:r>
              <a:rPr lang="en-US" altLang="zh-CN" b="0" i="0" dirty="0" smtClean="0">
                <a:solidFill>
                  <a:srgbClr val="2E2E2E"/>
                </a:solidFill>
                <a:effectLst/>
                <a:latin typeface="NexusSerif"/>
              </a:rPr>
              <a:t>MV101 </a:t>
            </a:r>
            <a:r>
              <a:rPr lang="zh-CN" altLang="en-US" b="0" i="0" dirty="0" smtClean="0">
                <a:solidFill>
                  <a:srgbClr val="2E2E2E"/>
                </a:solidFill>
                <a:effectLst/>
                <a:latin typeface="NexusSerif"/>
              </a:rPr>
              <a:t>打开或泵 </a:t>
            </a:r>
            <a:r>
              <a:rPr lang="en-US" altLang="zh-CN" b="0" i="0" dirty="0" smtClean="0">
                <a:solidFill>
                  <a:srgbClr val="2E2E2E"/>
                </a:solidFill>
                <a:effectLst/>
                <a:latin typeface="NexusSerif"/>
              </a:rPr>
              <a:t>P101 </a:t>
            </a:r>
            <a:r>
              <a:rPr lang="zh-CN" altLang="en-US" b="0" i="0" dirty="0" smtClean="0">
                <a:solidFill>
                  <a:srgbClr val="2E2E2E"/>
                </a:solidFill>
                <a:effectLst/>
                <a:latin typeface="NexusSerif"/>
              </a:rPr>
              <a:t>开启时，攻击以反转状态与 </a:t>
            </a:r>
            <a:r>
              <a:rPr lang="en-US" altLang="zh-CN" b="0" i="0" dirty="0" smtClean="0">
                <a:solidFill>
                  <a:srgbClr val="2E2E2E"/>
                </a:solidFill>
                <a:effectLst/>
                <a:latin typeface="NexusSerif"/>
              </a:rPr>
              <a:t>PLC 1 </a:t>
            </a:r>
            <a:r>
              <a:rPr lang="zh-CN" altLang="en-US" b="0" i="0" dirty="0" smtClean="0">
                <a:solidFill>
                  <a:srgbClr val="2E2E2E"/>
                </a:solidFill>
                <a:effectLst/>
                <a:latin typeface="NexusSerif"/>
              </a:rPr>
              <a:t>通信，即 </a:t>
            </a:r>
            <a:r>
              <a:rPr lang="en-US" altLang="zh-CN" b="0" i="0" dirty="0" smtClean="0">
                <a:solidFill>
                  <a:srgbClr val="2E2E2E"/>
                </a:solidFill>
                <a:effectLst/>
                <a:latin typeface="NexusSerif"/>
              </a:rPr>
              <a:t>MV101 </a:t>
            </a:r>
            <a:r>
              <a:rPr lang="zh-CN" altLang="en-US" b="0" i="0" dirty="0" smtClean="0">
                <a:solidFill>
                  <a:srgbClr val="2E2E2E"/>
                </a:solidFill>
                <a:effectLst/>
                <a:latin typeface="NexusSerif"/>
              </a:rPr>
              <a:t>关闭，</a:t>
            </a:r>
            <a:r>
              <a:rPr lang="en-US" altLang="zh-CN" b="0" i="0" dirty="0" smtClean="0">
                <a:solidFill>
                  <a:srgbClr val="2E2E2E"/>
                </a:solidFill>
                <a:effectLst/>
                <a:latin typeface="NexusSerif"/>
              </a:rPr>
              <a:t>P101 </a:t>
            </a:r>
            <a:r>
              <a:rPr lang="zh-CN" altLang="en-US" b="0" i="0" dirty="0" smtClean="0">
                <a:solidFill>
                  <a:srgbClr val="2E2E2E"/>
                </a:solidFill>
                <a:effectLst/>
                <a:latin typeface="NexusSerif"/>
              </a:rPr>
              <a:t>关闭</a:t>
            </a:r>
            <a:endParaRPr lang="zh-CN" altLang="en-US" dirty="0"/>
          </a:p>
        </p:txBody>
      </p:sp>
      <p:pic>
        <p:nvPicPr>
          <p:cNvPr id="4" name="图片 3"/>
          <p:cNvPicPr>
            <a:picLocks noChangeAspect="1"/>
          </p:cNvPicPr>
          <p:nvPr/>
        </p:nvPicPr>
        <p:blipFill>
          <a:blip r:embed="rId2"/>
          <a:stretch>
            <a:fillRect/>
          </a:stretch>
        </p:blipFill>
        <p:spPr>
          <a:xfrm>
            <a:off x="6725985" y="392623"/>
            <a:ext cx="3605990" cy="5726624"/>
          </a:xfrm>
          <a:prstGeom prst="rect">
            <a:avLst/>
          </a:prstGeom>
        </p:spPr>
      </p:pic>
      <p:sp>
        <p:nvSpPr>
          <p:cNvPr id="5" name="矩形 4"/>
          <p:cNvSpPr/>
          <p:nvPr/>
        </p:nvSpPr>
        <p:spPr>
          <a:xfrm>
            <a:off x="633758" y="503908"/>
            <a:ext cx="1240724" cy="461665"/>
          </a:xfrm>
          <a:prstGeom prst="rect">
            <a:avLst/>
          </a:prstGeom>
        </p:spPr>
        <p:txBody>
          <a:bodyPr wrap="none">
            <a:spAutoFit/>
          </a:bodyPr>
          <a:lstStyle/>
          <a:p>
            <a:r>
              <a:rPr lang="en-US" altLang="zh-CN" sz="2400" dirty="0" smtClean="0">
                <a:solidFill>
                  <a:srgbClr val="FF0000"/>
                </a:solidFill>
              </a:rPr>
              <a:t>Evaluate</a:t>
            </a:r>
            <a:endParaRPr lang="zh-CN" altLang="en-US" sz="2400" b="0" i="0" dirty="0">
              <a:solidFill>
                <a:srgbClr val="FF0000"/>
              </a:solidFill>
              <a:effectLst/>
              <a:latin typeface="NexusSerif"/>
            </a:endParaRPr>
          </a:p>
        </p:txBody>
      </p:sp>
      <p:sp>
        <p:nvSpPr>
          <p:cNvPr id="6" name="矩形 5"/>
          <p:cNvSpPr/>
          <p:nvPr/>
        </p:nvSpPr>
        <p:spPr>
          <a:xfrm>
            <a:off x="326247" y="1504124"/>
            <a:ext cx="3185487" cy="369332"/>
          </a:xfrm>
          <a:prstGeom prst="rect">
            <a:avLst/>
          </a:prstGeom>
        </p:spPr>
        <p:txBody>
          <a:bodyPr wrap="none">
            <a:spAutoFit/>
          </a:bodyPr>
          <a:lstStyle/>
          <a:p>
            <a:r>
              <a:rPr lang="en-US" altLang="zh-CN" dirty="0">
                <a:solidFill>
                  <a:srgbClr val="2E2E2E"/>
                </a:solidFill>
                <a:latin typeface="NexusSerif"/>
              </a:rPr>
              <a:t> </a:t>
            </a:r>
            <a:r>
              <a:rPr lang="en-US" altLang="zh-CN" dirty="0" smtClean="0">
                <a:solidFill>
                  <a:srgbClr val="2E2E2E"/>
                </a:solidFill>
                <a:latin typeface="NexusSerif"/>
              </a:rPr>
              <a:t> </a:t>
            </a:r>
            <a:r>
              <a:rPr lang="en-US" altLang="zh-CN" b="1" i="0" dirty="0" err="1" smtClean="0">
                <a:solidFill>
                  <a:srgbClr val="2E2E2E"/>
                </a:solidFill>
                <a:effectLst/>
                <a:latin typeface="NexusSerif"/>
              </a:rPr>
              <a:t>SWaT</a:t>
            </a:r>
            <a:r>
              <a:rPr lang="en-US" altLang="zh-CN" b="1" i="0" dirty="0" smtClean="0">
                <a:solidFill>
                  <a:srgbClr val="2E2E2E"/>
                </a:solidFill>
                <a:effectLst/>
                <a:latin typeface="NexusSerif"/>
              </a:rPr>
              <a:t> (D2)-</a:t>
            </a:r>
            <a:r>
              <a:rPr lang="zh-CN" altLang="en-US" b="1" i="0" dirty="0" smtClean="0">
                <a:solidFill>
                  <a:srgbClr val="2E2E2E"/>
                </a:solidFill>
                <a:effectLst/>
                <a:latin typeface="NexusSerif"/>
              </a:rPr>
              <a:t>攻击场景和检测</a:t>
            </a:r>
            <a:endParaRPr lang="zh-CN" altLang="en-US" b="1" i="0" dirty="0">
              <a:solidFill>
                <a:srgbClr val="2E2E2E"/>
              </a:solidFill>
              <a:effectLst/>
              <a:latin typeface="NexusSerif"/>
            </a:endParaRPr>
          </a:p>
        </p:txBody>
      </p:sp>
    </p:spTree>
    <p:extLst>
      <p:ext uri="{BB962C8B-B14F-4D97-AF65-F5344CB8AC3E}">
        <p14:creationId xmlns:p14="http://schemas.microsoft.com/office/powerpoint/2010/main" val="2759469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3358" y="2361352"/>
            <a:ext cx="3667933" cy="3539430"/>
          </a:xfrm>
          <a:prstGeom prst="rect">
            <a:avLst/>
          </a:prstGeom>
        </p:spPr>
        <p:txBody>
          <a:bodyPr wrap="square">
            <a:spAutoFit/>
          </a:bodyPr>
          <a:lstStyle/>
          <a:p>
            <a:r>
              <a:rPr lang="zh-CN" altLang="en-US" sz="1600" b="0" i="0" dirty="0" smtClean="0">
                <a:solidFill>
                  <a:srgbClr val="2E2E2E"/>
                </a:solidFill>
                <a:effectLst/>
                <a:latin typeface="NexusSerif"/>
              </a:rPr>
              <a:t>对于 </a:t>
            </a:r>
            <a:r>
              <a:rPr lang="en-US" altLang="zh-CN" sz="1600" b="0" i="0" dirty="0" smtClean="0">
                <a:solidFill>
                  <a:srgbClr val="2E2E2E"/>
                </a:solidFill>
                <a:effectLst/>
                <a:latin typeface="NexusSerif"/>
              </a:rPr>
              <a:t>A.5</a:t>
            </a:r>
            <a:r>
              <a:rPr lang="zh-CN" altLang="en-US" sz="1600" b="0" i="0" dirty="0" smtClean="0">
                <a:solidFill>
                  <a:srgbClr val="2E2E2E"/>
                </a:solidFill>
                <a:effectLst/>
                <a:latin typeface="NexusSerif"/>
              </a:rPr>
              <a:t>，</a:t>
            </a:r>
            <a:r>
              <a:rPr lang="en-US" altLang="zh-CN" sz="1600" b="0" i="0" dirty="0" smtClean="0">
                <a:solidFill>
                  <a:srgbClr val="2E2E2E"/>
                </a:solidFill>
                <a:effectLst/>
                <a:latin typeface="NexusSerif"/>
              </a:rPr>
              <a:t>MLP-CUSUM </a:t>
            </a:r>
            <a:r>
              <a:rPr lang="zh-CN" altLang="en-US" sz="1600" b="0" i="0" dirty="0" smtClean="0">
                <a:solidFill>
                  <a:srgbClr val="2E2E2E"/>
                </a:solidFill>
                <a:effectLst/>
                <a:latin typeface="NexusSerif"/>
              </a:rPr>
              <a:t>比现有方法具有更好的分类准确率（</a:t>
            </a:r>
            <a:r>
              <a:rPr lang="en-US" altLang="zh-CN" sz="1600" b="0" i="0" dirty="0" smtClean="0">
                <a:solidFill>
                  <a:srgbClr val="2E2E2E"/>
                </a:solidFill>
                <a:effectLst/>
                <a:latin typeface="NexusSerif"/>
              </a:rPr>
              <a:t>89.71%</a:t>
            </a:r>
            <a:r>
              <a:rPr lang="zh-CN" altLang="en-US" sz="1600" b="0" i="0" dirty="0" smtClean="0">
                <a:solidFill>
                  <a:srgbClr val="2E2E2E"/>
                </a:solidFill>
                <a:effectLst/>
                <a:latin typeface="NexusSerif"/>
              </a:rPr>
              <a:t>）和精度（</a:t>
            </a:r>
            <a:r>
              <a:rPr lang="en-US" altLang="zh-CN" sz="1600" b="0" i="0" dirty="0" smtClean="0">
                <a:solidFill>
                  <a:srgbClr val="2E2E2E"/>
                </a:solidFill>
                <a:effectLst/>
                <a:latin typeface="NexusSerif"/>
              </a:rPr>
              <a:t>100%</a:t>
            </a:r>
            <a:r>
              <a:rPr lang="zh-CN" altLang="en-US" sz="1600" b="0" i="0" dirty="0" smtClean="0">
                <a:solidFill>
                  <a:srgbClr val="2E2E2E"/>
                </a:solidFill>
                <a:effectLst/>
                <a:latin typeface="NexusSerif"/>
              </a:rPr>
              <a:t>）（</a:t>
            </a:r>
            <a:r>
              <a:rPr lang="zh-CN" altLang="en-US" sz="1600" i="0" u="none" strike="noStrike" dirty="0" smtClean="0">
                <a:effectLst/>
                <a:latin typeface="NexusSerif"/>
              </a:rPr>
              <a:t>表 </a:t>
            </a:r>
            <a:r>
              <a:rPr lang="en-US" altLang="zh-CN" sz="1600" i="0" u="none" strike="noStrike" dirty="0" smtClean="0">
                <a:effectLst/>
                <a:latin typeface="NexusSerif"/>
              </a:rPr>
              <a:t>8</a:t>
            </a:r>
            <a:r>
              <a:rPr lang="zh-CN" altLang="en-US" sz="1600" b="0" i="0" dirty="0" smtClean="0">
                <a:solidFill>
                  <a:srgbClr val="2E2E2E"/>
                </a:solidFill>
                <a:effectLst/>
                <a:latin typeface="NexusSerif"/>
              </a:rPr>
              <a:t>）。类似地，对于 </a:t>
            </a:r>
            <a:r>
              <a:rPr lang="en-US" altLang="zh-CN" sz="1600" b="0" i="0" dirty="0" smtClean="0">
                <a:solidFill>
                  <a:srgbClr val="2E2E2E"/>
                </a:solidFill>
                <a:effectLst/>
                <a:latin typeface="NexusSerif"/>
              </a:rPr>
              <a:t>A.6</a:t>
            </a:r>
            <a:r>
              <a:rPr lang="zh-CN" altLang="en-US" sz="1600" b="0" i="0" dirty="0" smtClean="0">
                <a:solidFill>
                  <a:srgbClr val="2E2E2E"/>
                </a:solidFill>
                <a:effectLst/>
                <a:latin typeface="NexusSerif"/>
              </a:rPr>
              <a:t>，</a:t>
            </a:r>
            <a:r>
              <a:rPr lang="en-US" altLang="zh-CN" sz="1600" b="0" i="0" dirty="0" smtClean="0">
                <a:solidFill>
                  <a:srgbClr val="2E2E2E"/>
                </a:solidFill>
                <a:effectLst/>
                <a:latin typeface="NexusSerif"/>
              </a:rPr>
              <a:t>MLP-CUSUM </a:t>
            </a:r>
            <a:r>
              <a:rPr lang="zh-CN" altLang="en-US" sz="1600" b="0" i="0" dirty="0" smtClean="0">
                <a:solidFill>
                  <a:srgbClr val="2E2E2E"/>
                </a:solidFill>
                <a:effectLst/>
                <a:latin typeface="NexusSerif"/>
              </a:rPr>
              <a:t>表现为一个理想的检测器，具有 </a:t>
            </a:r>
            <a:r>
              <a:rPr lang="en-US" altLang="zh-CN" sz="1600" b="0" i="0" dirty="0" smtClean="0">
                <a:solidFill>
                  <a:srgbClr val="2E2E2E"/>
                </a:solidFill>
                <a:effectLst/>
                <a:latin typeface="NexusSerif"/>
              </a:rPr>
              <a:t>100% </a:t>
            </a:r>
            <a:r>
              <a:rPr lang="zh-CN" altLang="en-US" sz="1600" b="0" i="0" dirty="0" smtClean="0">
                <a:solidFill>
                  <a:srgbClr val="2E2E2E"/>
                </a:solidFill>
                <a:effectLst/>
                <a:latin typeface="NexusSerif"/>
              </a:rPr>
              <a:t>的检测率和 </a:t>
            </a:r>
            <a:r>
              <a:rPr lang="en-US" altLang="zh-CN" sz="1600" b="0" i="0" dirty="0" smtClean="0">
                <a:solidFill>
                  <a:srgbClr val="2E2E2E"/>
                </a:solidFill>
                <a:effectLst/>
                <a:latin typeface="NexusSerif"/>
              </a:rPr>
              <a:t>0% </a:t>
            </a:r>
            <a:r>
              <a:rPr lang="zh-CN" altLang="en-US" sz="1600" b="0" i="0" dirty="0" smtClean="0">
                <a:solidFill>
                  <a:srgbClr val="2E2E2E"/>
                </a:solidFill>
                <a:effectLst/>
                <a:latin typeface="NexusSerif"/>
              </a:rPr>
              <a:t>的误报率（</a:t>
            </a:r>
            <a:r>
              <a:rPr lang="zh-CN" altLang="en-US" sz="1600" b="0" i="0" u="none" strike="noStrike" dirty="0" smtClean="0">
                <a:effectLst/>
                <a:latin typeface="NexusSerif"/>
              </a:rPr>
              <a:t>表 </a:t>
            </a:r>
            <a:r>
              <a:rPr lang="en-US" altLang="zh-CN" sz="1600" b="0" i="0" u="none" strike="noStrike" dirty="0" smtClean="0">
                <a:effectLst/>
                <a:latin typeface="NexusSerif"/>
              </a:rPr>
              <a:t>9</a:t>
            </a:r>
            <a:r>
              <a:rPr lang="zh-CN" altLang="en-US" sz="1600" b="0" i="0" dirty="0" smtClean="0">
                <a:solidFill>
                  <a:srgbClr val="2E2E2E"/>
                </a:solidFill>
                <a:effectLst/>
                <a:latin typeface="NexusSerif"/>
              </a:rPr>
              <a:t>）。</a:t>
            </a:r>
            <a:endParaRPr lang="en-US" altLang="zh-CN" sz="1600" b="0" i="0" dirty="0" smtClean="0">
              <a:solidFill>
                <a:srgbClr val="2E2E2E"/>
              </a:solidFill>
              <a:effectLst/>
              <a:latin typeface="NexusSerif"/>
            </a:endParaRPr>
          </a:p>
          <a:p>
            <a:r>
              <a:rPr lang="zh-CN" altLang="en-US" sz="1600" b="0" i="0" dirty="0" smtClean="0">
                <a:solidFill>
                  <a:srgbClr val="2E2E2E"/>
                </a:solidFill>
                <a:effectLst/>
                <a:latin typeface="NexusSerif"/>
              </a:rPr>
              <a:t>有趣的是，与其他攻击相比，</a:t>
            </a:r>
            <a:r>
              <a:rPr lang="en-US" altLang="zh-CN" sz="1600" b="0" i="0" dirty="0" smtClean="0">
                <a:solidFill>
                  <a:srgbClr val="2E2E2E"/>
                </a:solidFill>
                <a:effectLst/>
                <a:latin typeface="NexusSerif"/>
              </a:rPr>
              <a:t>PCA</a:t>
            </a:r>
            <a:r>
              <a:rPr lang="zh-CN" altLang="en-US" sz="1600" b="0" i="0" dirty="0" smtClean="0">
                <a:solidFill>
                  <a:srgbClr val="2E2E2E"/>
                </a:solidFill>
                <a:effectLst/>
                <a:latin typeface="NexusSerif"/>
              </a:rPr>
              <a:t>、</a:t>
            </a:r>
            <a:r>
              <a:rPr lang="en-US" altLang="zh-CN" sz="1600" b="0" i="0" dirty="0" smtClean="0">
                <a:solidFill>
                  <a:srgbClr val="2E2E2E"/>
                </a:solidFill>
                <a:effectLst/>
                <a:latin typeface="NexusSerif"/>
              </a:rPr>
              <a:t>k-NN</a:t>
            </a:r>
            <a:r>
              <a:rPr lang="zh-CN" altLang="en-US" sz="1600" b="0" i="0" dirty="0" smtClean="0">
                <a:solidFill>
                  <a:srgbClr val="2E2E2E"/>
                </a:solidFill>
                <a:effectLst/>
                <a:latin typeface="NexusSerif"/>
              </a:rPr>
              <a:t>、</a:t>
            </a:r>
            <a:r>
              <a:rPr lang="en-US" altLang="zh-CN" sz="1600" b="0" i="0" dirty="0" smtClean="0">
                <a:solidFill>
                  <a:srgbClr val="2E2E2E"/>
                </a:solidFill>
                <a:effectLst/>
                <a:latin typeface="NexusSerif"/>
              </a:rPr>
              <a:t>OC-SVM</a:t>
            </a:r>
            <a:r>
              <a:rPr lang="zh-CN" altLang="en-US" sz="1600" b="0" i="0" dirty="0" smtClean="0">
                <a:solidFill>
                  <a:srgbClr val="2E2E2E"/>
                </a:solidFill>
                <a:effectLst/>
                <a:latin typeface="NexusSerif"/>
              </a:rPr>
              <a:t>、</a:t>
            </a:r>
            <a:r>
              <a:rPr lang="en-US" altLang="zh-CN" sz="1600" b="0" i="0" dirty="0" smtClean="0">
                <a:solidFill>
                  <a:srgbClr val="2E2E2E"/>
                </a:solidFill>
                <a:effectLst/>
                <a:latin typeface="NexusSerif"/>
              </a:rPr>
              <a:t>AE </a:t>
            </a:r>
            <a:r>
              <a:rPr lang="zh-CN" altLang="en-US" sz="1600" b="0" i="0" dirty="0" smtClean="0">
                <a:solidFill>
                  <a:srgbClr val="2E2E2E"/>
                </a:solidFill>
                <a:effectLst/>
                <a:latin typeface="NexusSerif"/>
              </a:rPr>
              <a:t>和 </a:t>
            </a:r>
            <a:r>
              <a:rPr lang="en-US" altLang="zh-CN" sz="1600" b="0" i="0" dirty="0" smtClean="0">
                <a:solidFill>
                  <a:srgbClr val="2E2E2E"/>
                </a:solidFill>
                <a:effectLst/>
                <a:latin typeface="NexusSerif"/>
              </a:rPr>
              <a:t>GAN </a:t>
            </a:r>
            <a:r>
              <a:rPr lang="zh-CN" altLang="en-US" sz="1600" b="0" i="0" dirty="0" smtClean="0">
                <a:solidFill>
                  <a:srgbClr val="2E2E2E"/>
                </a:solidFill>
                <a:effectLst/>
                <a:latin typeface="NexusSerif"/>
              </a:rPr>
              <a:t>等现有技术在攻击 </a:t>
            </a:r>
            <a:r>
              <a:rPr lang="en-US" altLang="zh-CN" sz="1600" b="0" i="0" dirty="0" smtClean="0">
                <a:solidFill>
                  <a:srgbClr val="2E2E2E"/>
                </a:solidFill>
                <a:effectLst/>
                <a:latin typeface="NexusSerif"/>
              </a:rPr>
              <a:t>A.5 </a:t>
            </a:r>
            <a:r>
              <a:rPr lang="zh-CN" altLang="en-US" sz="1600" b="0" i="0" dirty="0" smtClean="0">
                <a:solidFill>
                  <a:srgbClr val="2E2E2E"/>
                </a:solidFill>
                <a:effectLst/>
                <a:latin typeface="NexusSerif"/>
              </a:rPr>
              <a:t>和 </a:t>
            </a:r>
            <a:r>
              <a:rPr lang="en-US" altLang="zh-CN" sz="1600" b="0" i="0" dirty="0" smtClean="0">
                <a:solidFill>
                  <a:srgbClr val="2E2E2E"/>
                </a:solidFill>
                <a:effectLst/>
                <a:latin typeface="NexusSerif"/>
              </a:rPr>
              <a:t>A.6 </a:t>
            </a:r>
            <a:r>
              <a:rPr lang="zh-CN" altLang="en-US" sz="1600" b="0" i="0" dirty="0" smtClean="0">
                <a:solidFill>
                  <a:srgbClr val="2E2E2E"/>
                </a:solidFill>
                <a:effectLst/>
                <a:latin typeface="NexusSerif"/>
              </a:rPr>
              <a:t>上的性能较差，因为 </a:t>
            </a:r>
            <a:r>
              <a:rPr lang="en-US" altLang="zh-CN" sz="1600" b="0" i="0" dirty="0" smtClean="0">
                <a:solidFill>
                  <a:srgbClr val="2E2E2E"/>
                </a:solidFill>
                <a:effectLst/>
                <a:latin typeface="NexusSerif"/>
              </a:rPr>
              <a:t>MV101 </a:t>
            </a:r>
            <a:r>
              <a:rPr lang="zh-CN" altLang="en-US" sz="1600" b="0" i="0" dirty="0" smtClean="0">
                <a:solidFill>
                  <a:srgbClr val="2E2E2E"/>
                </a:solidFill>
                <a:effectLst/>
                <a:latin typeface="NexusSerif"/>
              </a:rPr>
              <a:t>和 </a:t>
            </a:r>
            <a:r>
              <a:rPr lang="en-US" altLang="zh-CN" sz="1600" b="0" i="0" dirty="0" smtClean="0">
                <a:solidFill>
                  <a:srgbClr val="2E2E2E"/>
                </a:solidFill>
                <a:effectLst/>
                <a:latin typeface="NexusSerif"/>
              </a:rPr>
              <a:t>P101 </a:t>
            </a:r>
            <a:r>
              <a:rPr lang="zh-CN" altLang="en-US" sz="1600" b="0" i="0" dirty="0" smtClean="0">
                <a:solidFill>
                  <a:srgbClr val="2E2E2E"/>
                </a:solidFill>
                <a:effectLst/>
                <a:latin typeface="NexusSerif"/>
              </a:rPr>
              <a:t>本质上是分类攻击，而测量来自 </a:t>
            </a:r>
            <a:r>
              <a:rPr lang="en-US" altLang="zh-CN" sz="1600" b="0" i="0" dirty="0" smtClean="0">
                <a:solidFill>
                  <a:srgbClr val="2E2E2E"/>
                </a:solidFill>
                <a:effectLst/>
                <a:latin typeface="NexusSerif"/>
              </a:rPr>
              <a:t>LIT101</a:t>
            </a:r>
            <a:r>
              <a:rPr lang="zh-CN" altLang="en-US" sz="1600" b="0" i="0" dirty="0" smtClean="0">
                <a:solidFill>
                  <a:srgbClr val="2E2E2E"/>
                </a:solidFill>
                <a:effectLst/>
                <a:latin typeface="NexusSerif"/>
              </a:rPr>
              <a:t>、</a:t>
            </a:r>
            <a:r>
              <a:rPr lang="en-US" altLang="zh-CN" sz="1600" b="0" i="0" dirty="0" smtClean="0">
                <a:solidFill>
                  <a:srgbClr val="2E2E2E"/>
                </a:solidFill>
                <a:effectLst/>
                <a:latin typeface="NexusSerif"/>
              </a:rPr>
              <a:t>LIT301 </a:t>
            </a:r>
            <a:r>
              <a:rPr lang="zh-CN" altLang="en-US" sz="1600" b="0" i="0" dirty="0" smtClean="0">
                <a:solidFill>
                  <a:srgbClr val="2E2E2E"/>
                </a:solidFill>
                <a:effectLst/>
                <a:latin typeface="NexusSerif"/>
              </a:rPr>
              <a:t>等传感器的信号本质上是连续的。此外，</a:t>
            </a:r>
            <a:r>
              <a:rPr lang="en-US" altLang="zh-CN" sz="1600" b="0" i="0" dirty="0" smtClean="0">
                <a:solidFill>
                  <a:srgbClr val="2E2E2E"/>
                </a:solidFill>
                <a:effectLst/>
                <a:latin typeface="NexusSerif"/>
              </a:rPr>
              <a:t>MLP-CUSUM </a:t>
            </a:r>
            <a:r>
              <a:rPr lang="zh-CN" altLang="en-US" sz="1600" b="0" i="0" dirty="0" smtClean="0">
                <a:solidFill>
                  <a:srgbClr val="2E2E2E"/>
                </a:solidFill>
                <a:effectLst/>
                <a:latin typeface="NexusSerif"/>
              </a:rPr>
              <a:t>能够捕捉两个传感器的“双变量”特性，从而提供可接受的性能。</a:t>
            </a:r>
            <a:endParaRPr lang="zh-CN" altLang="en-US" sz="1600" dirty="0"/>
          </a:p>
        </p:txBody>
      </p:sp>
      <p:pic>
        <p:nvPicPr>
          <p:cNvPr id="3" name="图片 2"/>
          <p:cNvPicPr>
            <a:picLocks noChangeAspect="1"/>
          </p:cNvPicPr>
          <p:nvPr/>
        </p:nvPicPr>
        <p:blipFill>
          <a:blip r:embed="rId2"/>
          <a:stretch>
            <a:fillRect/>
          </a:stretch>
        </p:blipFill>
        <p:spPr>
          <a:xfrm>
            <a:off x="4257433" y="819634"/>
            <a:ext cx="7572375" cy="2914650"/>
          </a:xfrm>
          <a:prstGeom prst="rect">
            <a:avLst/>
          </a:prstGeom>
        </p:spPr>
      </p:pic>
      <p:pic>
        <p:nvPicPr>
          <p:cNvPr id="4" name="图片 3"/>
          <p:cNvPicPr>
            <a:picLocks noChangeAspect="1"/>
          </p:cNvPicPr>
          <p:nvPr/>
        </p:nvPicPr>
        <p:blipFill>
          <a:blip r:embed="rId3"/>
          <a:stretch>
            <a:fillRect/>
          </a:stretch>
        </p:blipFill>
        <p:spPr>
          <a:xfrm>
            <a:off x="4493540" y="3854800"/>
            <a:ext cx="7658100" cy="2733675"/>
          </a:xfrm>
          <a:prstGeom prst="rect">
            <a:avLst/>
          </a:prstGeom>
        </p:spPr>
      </p:pic>
      <p:sp>
        <p:nvSpPr>
          <p:cNvPr id="5" name="矩形 4"/>
          <p:cNvSpPr/>
          <p:nvPr/>
        </p:nvSpPr>
        <p:spPr>
          <a:xfrm>
            <a:off x="520869" y="278130"/>
            <a:ext cx="1240724" cy="461665"/>
          </a:xfrm>
          <a:prstGeom prst="rect">
            <a:avLst/>
          </a:prstGeom>
        </p:spPr>
        <p:txBody>
          <a:bodyPr wrap="none">
            <a:spAutoFit/>
          </a:bodyPr>
          <a:lstStyle/>
          <a:p>
            <a:r>
              <a:rPr lang="en-US" altLang="zh-CN" sz="2400" dirty="0" smtClean="0">
                <a:solidFill>
                  <a:srgbClr val="FF0000"/>
                </a:solidFill>
              </a:rPr>
              <a:t>Evaluate</a:t>
            </a:r>
            <a:endParaRPr lang="zh-CN" altLang="en-US" sz="2400" b="0" i="0" dirty="0">
              <a:solidFill>
                <a:srgbClr val="FF0000"/>
              </a:solidFill>
              <a:effectLst/>
              <a:latin typeface="NexusSerif"/>
            </a:endParaRPr>
          </a:p>
        </p:txBody>
      </p:sp>
      <p:sp>
        <p:nvSpPr>
          <p:cNvPr id="6" name="矩形 5"/>
          <p:cNvSpPr/>
          <p:nvPr/>
        </p:nvSpPr>
        <p:spPr>
          <a:xfrm>
            <a:off x="213358" y="1278346"/>
            <a:ext cx="3185487" cy="369332"/>
          </a:xfrm>
          <a:prstGeom prst="rect">
            <a:avLst/>
          </a:prstGeom>
        </p:spPr>
        <p:txBody>
          <a:bodyPr wrap="none">
            <a:spAutoFit/>
          </a:bodyPr>
          <a:lstStyle/>
          <a:p>
            <a:r>
              <a:rPr lang="en-US" altLang="zh-CN" dirty="0">
                <a:solidFill>
                  <a:srgbClr val="2E2E2E"/>
                </a:solidFill>
                <a:latin typeface="NexusSerif"/>
              </a:rPr>
              <a:t> </a:t>
            </a:r>
            <a:r>
              <a:rPr lang="en-US" altLang="zh-CN" dirty="0" smtClean="0">
                <a:solidFill>
                  <a:srgbClr val="2E2E2E"/>
                </a:solidFill>
                <a:latin typeface="NexusSerif"/>
              </a:rPr>
              <a:t> </a:t>
            </a:r>
            <a:r>
              <a:rPr lang="en-US" altLang="zh-CN" b="1" i="0" dirty="0" err="1" smtClean="0">
                <a:solidFill>
                  <a:srgbClr val="2E2E2E"/>
                </a:solidFill>
                <a:effectLst/>
                <a:latin typeface="NexusSerif"/>
              </a:rPr>
              <a:t>SWaT</a:t>
            </a:r>
            <a:r>
              <a:rPr lang="en-US" altLang="zh-CN" b="1" i="0" dirty="0" smtClean="0">
                <a:solidFill>
                  <a:srgbClr val="2E2E2E"/>
                </a:solidFill>
                <a:effectLst/>
                <a:latin typeface="NexusSerif"/>
              </a:rPr>
              <a:t> (D2)-</a:t>
            </a:r>
            <a:r>
              <a:rPr lang="zh-CN" altLang="en-US" b="1" i="0" dirty="0" smtClean="0">
                <a:solidFill>
                  <a:srgbClr val="2E2E2E"/>
                </a:solidFill>
                <a:effectLst/>
                <a:latin typeface="NexusSerif"/>
              </a:rPr>
              <a:t>攻击场景和检测</a:t>
            </a:r>
            <a:endParaRPr lang="zh-CN" altLang="en-US" b="1" i="0" dirty="0">
              <a:solidFill>
                <a:srgbClr val="2E2E2E"/>
              </a:solidFill>
              <a:effectLst/>
              <a:latin typeface="NexusSerif"/>
            </a:endParaRPr>
          </a:p>
        </p:txBody>
      </p:sp>
    </p:spTree>
    <p:extLst>
      <p:ext uri="{BB962C8B-B14F-4D97-AF65-F5344CB8AC3E}">
        <p14:creationId xmlns:p14="http://schemas.microsoft.com/office/powerpoint/2010/main" val="3755244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40230" y="2013289"/>
            <a:ext cx="9291458" cy="2031325"/>
          </a:xfrm>
          <a:prstGeom prst="rect">
            <a:avLst/>
          </a:prstGeom>
        </p:spPr>
        <p:txBody>
          <a:bodyPr wrap="square">
            <a:spAutoFit/>
          </a:bodyPr>
          <a:lstStyle/>
          <a:p>
            <a:r>
              <a:rPr lang="en-US" altLang="zh-CN" dirty="0" smtClean="0">
                <a:effectLst/>
                <a:latin typeface="NexusSerif"/>
              </a:rPr>
              <a:t>RQ1: </a:t>
            </a:r>
            <a:r>
              <a:rPr lang="zh-CN" altLang="en-US" dirty="0" smtClean="0">
                <a:effectLst/>
                <a:latin typeface="NexusSerif"/>
              </a:rPr>
              <a:t>如何有效地利用机器学习模型分析</a:t>
            </a:r>
            <a:r>
              <a:rPr lang="en-US" altLang="zh-CN" dirty="0" smtClean="0">
                <a:effectLst/>
                <a:latin typeface="NexusSerif"/>
              </a:rPr>
              <a:t>CPS</a:t>
            </a:r>
            <a:r>
              <a:rPr lang="zh-CN" altLang="en-US" dirty="0" smtClean="0">
                <a:effectLst/>
                <a:latin typeface="NexusSerif"/>
              </a:rPr>
              <a:t>在正常情况下的工艺流程，使其能够使用历史数据准确预测其组件的行为？</a:t>
            </a:r>
            <a:endParaRPr lang="en-US" altLang="zh-CN" dirty="0" smtClean="0">
              <a:effectLst/>
              <a:latin typeface="NexusSerif"/>
            </a:endParaRPr>
          </a:p>
          <a:p>
            <a:endParaRPr lang="zh-CN" altLang="en-US" dirty="0" smtClean="0">
              <a:effectLst/>
              <a:latin typeface="NexusSerif"/>
            </a:endParaRPr>
          </a:p>
          <a:p>
            <a:r>
              <a:rPr lang="zh-CN" altLang="en-US" dirty="0" smtClean="0">
                <a:effectLst/>
                <a:latin typeface="NexusSerif"/>
              </a:rPr>
              <a:t>预测来自传感器的测量值和执行器的状态可以被视为时间序列预测问题，其中历史值中的时间信息用于通过一组指定的时间延迟来训练模型。</a:t>
            </a:r>
            <a:endParaRPr lang="en-US" altLang="zh-CN" dirty="0" smtClean="0">
              <a:effectLst/>
              <a:latin typeface="NexusSerif"/>
            </a:endParaRPr>
          </a:p>
          <a:p>
            <a:r>
              <a:rPr lang="zh-CN" altLang="en-US" dirty="0" smtClean="0">
                <a:effectLst/>
                <a:latin typeface="NexusSerif"/>
              </a:rPr>
              <a:t>在这项工作中，提出了 </a:t>
            </a:r>
            <a:r>
              <a:rPr lang="en-US" altLang="zh-CN" dirty="0" smtClean="0">
                <a:effectLst/>
                <a:latin typeface="NexusSerif"/>
              </a:rPr>
              <a:t>MLP </a:t>
            </a:r>
            <a:r>
              <a:rPr lang="zh-CN" altLang="en-US" dirty="0" smtClean="0">
                <a:effectLst/>
                <a:latin typeface="NexusSerif"/>
              </a:rPr>
              <a:t>模型的改进版本，其超参数根据 </a:t>
            </a:r>
            <a:r>
              <a:rPr lang="en-US" altLang="zh-CN" dirty="0" smtClean="0">
                <a:effectLst/>
                <a:latin typeface="NexusSerif"/>
              </a:rPr>
              <a:t>CPS </a:t>
            </a:r>
            <a:r>
              <a:rPr lang="zh-CN" altLang="en-US" dirty="0" smtClean="0">
                <a:effectLst/>
                <a:latin typeface="NexusSerif"/>
              </a:rPr>
              <a:t>组件的行为进行微调，以实现最小的预测误差。</a:t>
            </a:r>
            <a:endParaRPr lang="zh-CN" altLang="en-US" dirty="0">
              <a:effectLst/>
              <a:latin typeface="NexusSerif"/>
            </a:endParaRPr>
          </a:p>
        </p:txBody>
      </p:sp>
      <p:sp>
        <p:nvSpPr>
          <p:cNvPr id="4" name="矩形 3"/>
          <p:cNvSpPr/>
          <p:nvPr/>
        </p:nvSpPr>
        <p:spPr>
          <a:xfrm>
            <a:off x="599891" y="391019"/>
            <a:ext cx="1240724" cy="461665"/>
          </a:xfrm>
          <a:prstGeom prst="rect">
            <a:avLst/>
          </a:prstGeom>
        </p:spPr>
        <p:txBody>
          <a:bodyPr wrap="none">
            <a:spAutoFit/>
          </a:bodyPr>
          <a:lstStyle/>
          <a:p>
            <a:r>
              <a:rPr lang="en-US" altLang="zh-CN" sz="2400" dirty="0" smtClean="0">
                <a:solidFill>
                  <a:srgbClr val="FF0000"/>
                </a:solidFill>
              </a:rPr>
              <a:t>Evaluate</a:t>
            </a:r>
            <a:endParaRPr lang="zh-CN" altLang="en-US" sz="2400" b="0" i="0" dirty="0">
              <a:solidFill>
                <a:srgbClr val="FF0000"/>
              </a:solidFill>
              <a:effectLst/>
              <a:latin typeface="NexusSerif"/>
            </a:endParaRPr>
          </a:p>
        </p:txBody>
      </p:sp>
      <p:sp>
        <p:nvSpPr>
          <p:cNvPr id="5" name="矩形 4"/>
          <p:cNvSpPr/>
          <p:nvPr/>
        </p:nvSpPr>
        <p:spPr>
          <a:xfrm>
            <a:off x="647981" y="1056934"/>
            <a:ext cx="649537" cy="369332"/>
          </a:xfrm>
          <a:prstGeom prst="rect">
            <a:avLst/>
          </a:prstGeom>
        </p:spPr>
        <p:txBody>
          <a:bodyPr wrap="none">
            <a:spAutoFit/>
          </a:bodyPr>
          <a:lstStyle/>
          <a:p>
            <a:r>
              <a:rPr lang="en-US" altLang="zh-CN" dirty="0">
                <a:solidFill>
                  <a:srgbClr val="2E2E2E"/>
                </a:solidFill>
                <a:latin typeface="NexusSerif"/>
              </a:rPr>
              <a:t> </a:t>
            </a:r>
            <a:r>
              <a:rPr lang="en-US" altLang="zh-CN" dirty="0" smtClean="0">
                <a:solidFill>
                  <a:srgbClr val="2E2E2E"/>
                </a:solidFill>
                <a:latin typeface="NexusSerif"/>
              </a:rPr>
              <a:t> </a:t>
            </a:r>
            <a:r>
              <a:rPr lang="en-US" altLang="zh-CN" b="1" i="0" dirty="0" smtClean="0">
                <a:solidFill>
                  <a:srgbClr val="2E2E2E"/>
                </a:solidFill>
                <a:effectLst/>
                <a:latin typeface="NexusSerif"/>
              </a:rPr>
              <a:t>QA</a:t>
            </a:r>
            <a:endParaRPr lang="zh-CN" altLang="en-US" b="1" i="0" dirty="0">
              <a:solidFill>
                <a:srgbClr val="2E2E2E"/>
              </a:solidFill>
              <a:effectLst/>
              <a:latin typeface="NexusSerif"/>
            </a:endParaRPr>
          </a:p>
        </p:txBody>
      </p:sp>
    </p:spTree>
    <p:extLst>
      <p:ext uri="{BB962C8B-B14F-4D97-AF65-F5344CB8AC3E}">
        <p14:creationId xmlns:p14="http://schemas.microsoft.com/office/powerpoint/2010/main" val="2722920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99891" y="391019"/>
            <a:ext cx="1240724" cy="461665"/>
          </a:xfrm>
          <a:prstGeom prst="rect">
            <a:avLst/>
          </a:prstGeom>
        </p:spPr>
        <p:txBody>
          <a:bodyPr wrap="none">
            <a:spAutoFit/>
          </a:bodyPr>
          <a:lstStyle/>
          <a:p>
            <a:r>
              <a:rPr lang="en-US" altLang="zh-CN" sz="2400" dirty="0" smtClean="0">
                <a:solidFill>
                  <a:srgbClr val="FF0000"/>
                </a:solidFill>
              </a:rPr>
              <a:t>Evaluate</a:t>
            </a:r>
            <a:endParaRPr lang="zh-CN" altLang="en-US" sz="2400" b="0" i="0" dirty="0">
              <a:solidFill>
                <a:srgbClr val="FF0000"/>
              </a:solidFill>
              <a:effectLst/>
              <a:latin typeface="NexusSerif"/>
            </a:endParaRPr>
          </a:p>
        </p:txBody>
      </p:sp>
      <p:sp>
        <p:nvSpPr>
          <p:cNvPr id="4" name="矩形 3"/>
          <p:cNvSpPr/>
          <p:nvPr/>
        </p:nvSpPr>
        <p:spPr>
          <a:xfrm>
            <a:off x="647981" y="1056934"/>
            <a:ext cx="649537" cy="369332"/>
          </a:xfrm>
          <a:prstGeom prst="rect">
            <a:avLst/>
          </a:prstGeom>
        </p:spPr>
        <p:txBody>
          <a:bodyPr wrap="none">
            <a:spAutoFit/>
          </a:bodyPr>
          <a:lstStyle/>
          <a:p>
            <a:r>
              <a:rPr lang="en-US" altLang="zh-CN" dirty="0">
                <a:solidFill>
                  <a:srgbClr val="2E2E2E"/>
                </a:solidFill>
                <a:latin typeface="NexusSerif"/>
              </a:rPr>
              <a:t> </a:t>
            </a:r>
            <a:r>
              <a:rPr lang="en-US" altLang="zh-CN" dirty="0" smtClean="0">
                <a:solidFill>
                  <a:srgbClr val="2E2E2E"/>
                </a:solidFill>
                <a:latin typeface="NexusSerif"/>
              </a:rPr>
              <a:t> </a:t>
            </a:r>
            <a:r>
              <a:rPr lang="en-US" altLang="zh-CN" b="1" i="0" dirty="0" smtClean="0">
                <a:solidFill>
                  <a:srgbClr val="2E2E2E"/>
                </a:solidFill>
                <a:effectLst/>
                <a:latin typeface="NexusSerif"/>
              </a:rPr>
              <a:t>QA</a:t>
            </a:r>
            <a:endParaRPr lang="zh-CN" altLang="en-US" b="1" i="0" dirty="0">
              <a:solidFill>
                <a:srgbClr val="2E2E2E"/>
              </a:solidFill>
              <a:effectLst/>
              <a:latin typeface="NexusSerif"/>
            </a:endParaRPr>
          </a:p>
        </p:txBody>
      </p:sp>
      <p:sp>
        <p:nvSpPr>
          <p:cNvPr id="5" name="矩形 4"/>
          <p:cNvSpPr/>
          <p:nvPr/>
        </p:nvSpPr>
        <p:spPr>
          <a:xfrm>
            <a:off x="1220253" y="1923619"/>
            <a:ext cx="10098614" cy="3416320"/>
          </a:xfrm>
          <a:prstGeom prst="rect">
            <a:avLst/>
          </a:prstGeom>
        </p:spPr>
        <p:txBody>
          <a:bodyPr wrap="square">
            <a:spAutoFit/>
          </a:bodyPr>
          <a:lstStyle/>
          <a:p>
            <a:r>
              <a:rPr lang="en-US" altLang="zh-CN" dirty="0">
                <a:latin typeface="NexusSerif"/>
              </a:rPr>
              <a:t>RQ2</a:t>
            </a:r>
            <a:r>
              <a:rPr lang="zh-CN" altLang="en-US" dirty="0">
                <a:latin typeface="NexusSerif"/>
              </a:rPr>
              <a:t>：如何设置最佳决策边界（阈值）以与残差进行比较，以在存在噪声过程的情况下识别恶意传感器读数</a:t>
            </a:r>
            <a:r>
              <a:rPr lang="zh-CN" altLang="en-US" dirty="0" smtClean="0">
                <a:latin typeface="NexusSerif"/>
              </a:rPr>
              <a:t>？</a:t>
            </a:r>
            <a:endParaRPr lang="en-US" altLang="zh-CN" dirty="0" smtClean="0">
              <a:latin typeface="NexusSerif"/>
            </a:endParaRPr>
          </a:p>
          <a:p>
            <a:endParaRPr lang="zh-CN" altLang="en-US" dirty="0">
              <a:latin typeface="NexusSerif"/>
            </a:endParaRPr>
          </a:p>
          <a:p>
            <a:r>
              <a:rPr lang="zh-CN" altLang="en-US" dirty="0">
                <a:latin typeface="NexusSerif"/>
              </a:rPr>
              <a:t>用于定义检测异常的最佳阈值的机制确实存在于多种应用中。然而，在 </a:t>
            </a:r>
            <a:r>
              <a:rPr lang="en-US" altLang="zh-CN" dirty="0">
                <a:latin typeface="NexusSerif"/>
              </a:rPr>
              <a:t>CPS </a:t>
            </a:r>
            <a:r>
              <a:rPr lang="zh-CN" altLang="en-US" dirty="0">
                <a:latin typeface="NexusSerif"/>
              </a:rPr>
              <a:t>的情况下，由于缺乏足够数量的恶意样本、存在故障以及传感器测量和执行器状态中的噪声，直接应用最先进的机制具有挑战性。</a:t>
            </a:r>
            <a:endParaRPr lang="en-US" altLang="zh-CN" dirty="0">
              <a:latin typeface="NexusSerif"/>
            </a:endParaRPr>
          </a:p>
          <a:p>
            <a:r>
              <a:rPr lang="zh-CN" altLang="en-US" dirty="0">
                <a:latin typeface="NexusSerif"/>
              </a:rPr>
              <a:t>由于以下原因， </a:t>
            </a:r>
            <a:r>
              <a:rPr lang="en-US" altLang="zh-CN" dirty="0">
                <a:latin typeface="NexusSerif"/>
              </a:rPr>
              <a:t>MLP-CUSUM </a:t>
            </a:r>
            <a:r>
              <a:rPr lang="zh-CN" altLang="en-US" dirty="0">
                <a:latin typeface="NexusSerif"/>
              </a:rPr>
              <a:t>被证明是在 </a:t>
            </a:r>
            <a:r>
              <a:rPr lang="en-US" altLang="zh-CN" dirty="0" err="1">
                <a:latin typeface="NexusSerif"/>
              </a:rPr>
              <a:t>SWaT</a:t>
            </a:r>
            <a:r>
              <a:rPr lang="en-US" altLang="zh-CN" dirty="0">
                <a:latin typeface="NexusSerif"/>
              </a:rPr>
              <a:t> </a:t>
            </a:r>
            <a:r>
              <a:rPr lang="zh-CN" altLang="en-US" dirty="0">
                <a:latin typeface="NexusSerif"/>
              </a:rPr>
              <a:t>测试平台中检测过程异常的有效解决方案。</a:t>
            </a:r>
            <a:endParaRPr lang="en-US" altLang="zh-CN" dirty="0">
              <a:latin typeface="NexusSerif"/>
            </a:endParaRPr>
          </a:p>
          <a:p>
            <a:pPr indent="-400050">
              <a:buAutoNum type="romanLcParenBoth"/>
            </a:pPr>
            <a:r>
              <a:rPr lang="zh-CN" altLang="en-US" dirty="0">
                <a:latin typeface="NexusSerif"/>
              </a:rPr>
              <a:t>基于 </a:t>
            </a:r>
            <a:r>
              <a:rPr lang="en-US" altLang="zh-CN" dirty="0">
                <a:latin typeface="NexusSerif"/>
              </a:rPr>
              <a:t>MLP </a:t>
            </a:r>
            <a:r>
              <a:rPr lang="zh-CN" altLang="en-US" dirty="0">
                <a:latin typeface="NexusSerif"/>
              </a:rPr>
              <a:t>的回归模型对时间依赖性进行操作以预测传感器值并使用 </a:t>
            </a:r>
            <a:r>
              <a:rPr lang="en-US" altLang="zh-CN" dirty="0">
                <a:latin typeface="NexusSerif"/>
              </a:rPr>
              <a:t>CUSUM </a:t>
            </a:r>
            <a:r>
              <a:rPr lang="zh-CN" altLang="en-US" dirty="0">
                <a:latin typeface="NexusSerif"/>
              </a:rPr>
              <a:t>来计算异常分数。</a:t>
            </a:r>
            <a:endParaRPr lang="en-US" altLang="zh-CN" dirty="0">
              <a:latin typeface="NexusSerif"/>
            </a:endParaRPr>
          </a:p>
          <a:p>
            <a:r>
              <a:rPr lang="en-US" altLang="zh-CN" dirty="0">
                <a:latin typeface="NexusSerif"/>
              </a:rPr>
              <a:t>(ii) </a:t>
            </a:r>
            <a:r>
              <a:rPr lang="zh-CN" altLang="en-US" dirty="0">
                <a:latin typeface="NexusSerif"/>
              </a:rPr>
              <a:t>方程式中定义的 </a:t>
            </a:r>
            <a:r>
              <a:rPr lang="en-US" altLang="zh-CN" dirty="0">
                <a:latin typeface="NexusSerif"/>
              </a:rPr>
              <a:t>CUSUM </a:t>
            </a:r>
            <a:r>
              <a:rPr lang="zh-CN" altLang="en-US" dirty="0">
                <a:latin typeface="NexusSerif"/>
              </a:rPr>
              <a:t>参数（</a:t>
            </a:r>
            <a:r>
              <a:rPr lang="en-US" altLang="zh-CN" dirty="0">
                <a:latin typeface="NexusSerif"/>
              </a:rPr>
              <a:t>target</a:t>
            </a:r>
            <a:r>
              <a:rPr lang="zh-CN" altLang="en-US" dirty="0">
                <a:latin typeface="NexusSerif"/>
              </a:rPr>
              <a:t>和 </a:t>
            </a:r>
            <a:r>
              <a:rPr lang="en-US" altLang="zh-CN" dirty="0">
                <a:latin typeface="NexusSerif"/>
              </a:rPr>
              <a:t>b</a:t>
            </a:r>
            <a:r>
              <a:rPr lang="zh-CN" altLang="en-US" dirty="0">
                <a:latin typeface="NexusSerif"/>
              </a:rPr>
              <a:t>）是可调的，它们的值可以根据 </a:t>
            </a:r>
            <a:r>
              <a:rPr lang="en-US" altLang="zh-CN" dirty="0" err="1">
                <a:latin typeface="NexusSerif"/>
              </a:rPr>
              <a:t>SWaT</a:t>
            </a:r>
            <a:r>
              <a:rPr lang="en-US" altLang="zh-CN" dirty="0">
                <a:latin typeface="NexusSerif"/>
              </a:rPr>
              <a:t> </a:t>
            </a:r>
            <a:r>
              <a:rPr lang="zh-CN" altLang="en-US" dirty="0">
                <a:latin typeface="NexusSerif"/>
              </a:rPr>
              <a:t>的正常操作来定义。</a:t>
            </a:r>
            <a:endParaRPr lang="en-US" altLang="zh-CN" dirty="0">
              <a:latin typeface="NexusSerif"/>
            </a:endParaRPr>
          </a:p>
          <a:p>
            <a:r>
              <a:rPr lang="en-US" altLang="zh-CN" dirty="0">
                <a:latin typeface="NexusSerif"/>
              </a:rPr>
              <a:t>(iii) </a:t>
            </a:r>
            <a:r>
              <a:rPr lang="zh-CN" altLang="en-US" dirty="0">
                <a:latin typeface="NexusSerif"/>
              </a:rPr>
              <a:t>控制上限和下限（</a:t>
            </a:r>
            <a:r>
              <a:rPr lang="en-US" altLang="zh-CN" dirty="0">
                <a:latin typeface="NexusSerif"/>
              </a:rPr>
              <a:t>UCL </a:t>
            </a:r>
            <a:r>
              <a:rPr lang="zh-CN" altLang="en-US" dirty="0">
                <a:latin typeface="NexusSerif"/>
              </a:rPr>
              <a:t>和 </a:t>
            </a:r>
            <a:r>
              <a:rPr lang="en-US" altLang="zh-CN" dirty="0">
                <a:latin typeface="NexusSerif"/>
              </a:rPr>
              <a:t>LCL</a:t>
            </a:r>
            <a:r>
              <a:rPr lang="zh-CN" altLang="en-US" dirty="0">
                <a:latin typeface="NexusSerif"/>
              </a:rPr>
              <a:t>）是使用方程式根据经验计算得出的。以避免由于嘈杂的传感器测量而导致的错误警报。</a:t>
            </a:r>
          </a:p>
        </p:txBody>
      </p:sp>
    </p:spTree>
    <p:extLst>
      <p:ext uri="{BB962C8B-B14F-4D97-AF65-F5344CB8AC3E}">
        <p14:creationId xmlns:p14="http://schemas.microsoft.com/office/powerpoint/2010/main" val="1809660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49644" y="1288711"/>
            <a:ext cx="6430957" cy="994191"/>
          </a:xfrm>
          <a:prstGeom prst="rect">
            <a:avLst/>
          </a:prstGeom>
        </p:spPr>
      </p:pic>
      <p:pic>
        <p:nvPicPr>
          <p:cNvPr id="4" name="图片 3"/>
          <p:cNvPicPr>
            <a:picLocks noChangeAspect="1"/>
          </p:cNvPicPr>
          <p:nvPr/>
        </p:nvPicPr>
        <p:blipFill>
          <a:blip r:embed="rId3"/>
          <a:stretch>
            <a:fillRect/>
          </a:stretch>
        </p:blipFill>
        <p:spPr>
          <a:xfrm>
            <a:off x="975108" y="2468483"/>
            <a:ext cx="3950559" cy="3998606"/>
          </a:xfrm>
          <a:prstGeom prst="rect">
            <a:avLst/>
          </a:prstGeom>
        </p:spPr>
      </p:pic>
      <p:pic>
        <p:nvPicPr>
          <p:cNvPr id="5" name="图片 4"/>
          <p:cNvPicPr>
            <a:picLocks noChangeAspect="1"/>
          </p:cNvPicPr>
          <p:nvPr/>
        </p:nvPicPr>
        <p:blipFill>
          <a:blip r:embed="rId4"/>
          <a:stretch>
            <a:fillRect/>
          </a:stretch>
        </p:blipFill>
        <p:spPr>
          <a:xfrm>
            <a:off x="5101713" y="1969053"/>
            <a:ext cx="6964729" cy="1123928"/>
          </a:xfrm>
          <a:prstGeom prst="rect">
            <a:avLst/>
          </a:prstGeom>
        </p:spPr>
      </p:pic>
      <p:pic>
        <p:nvPicPr>
          <p:cNvPr id="6" name="图片 5"/>
          <p:cNvPicPr>
            <a:picLocks noChangeAspect="1"/>
          </p:cNvPicPr>
          <p:nvPr/>
        </p:nvPicPr>
        <p:blipFill>
          <a:blip r:embed="rId5"/>
          <a:stretch>
            <a:fillRect/>
          </a:stretch>
        </p:blipFill>
        <p:spPr>
          <a:xfrm>
            <a:off x="5228751" y="3053722"/>
            <a:ext cx="6963249" cy="3682004"/>
          </a:xfrm>
          <a:prstGeom prst="rect">
            <a:avLst/>
          </a:prstGeom>
        </p:spPr>
      </p:pic>
      <p:sp>
        <p:nvSpPr>
          <p:cNvPr id="7" name="文本框 6"/>
          <p:cNvSpPr txBox="1"/>
          <p:nvPr/>
        </p:nvSpPr>
        <p:spPr>
          <a:xfrm>
            <a:off x="649644" y="402956"/>
            <a:ext cx="1058303" cy="461665"/>
          </a:xfrm>
          <a:prstGeom prst="rect">
            <a:avLst/>
          </a:prstGeom>
          <a:noFill/>
        </p:spPr>
        <p:txBody>
          <a:bodyPr wrap="none" rtlCol="0">
            <a:spAutoFit/>
          </a:bodyPr>
          <a:lstStyle/>
          <a:p>
            <a:r>
              <a:rPr lang="en-US" altLang="zh-CN" sz="2400" dirty="0" smtClean="0">
                <a:solidFill>
                  <a:srgbClr val="FF0000"/>
                </a:solidFill>
              </a:rPr>
              <a:t>Author</a:t>
            </a:r>
            <a:endParaRPr lang="zh-CN" altLang="en-US" sz="2400" dirty="0">
              <a:solidFill>
                <a:srgbClr val="FF0000"/>
              </a:solidFill>
            </a:endParaRPr>
          </a:p>
        </p:txBody>
      </p:sp>
    </p:spTree>
    <p:extLst>
      <p:ext uri="{BB962C8B-B14F-4D97-AF65-F5344CB8AC3E}">
        <p14:creationId xmlns:p14="http://schemas.microsoft.com/office/powerpoint/2010/main" val="834717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44663" y="1972994"/>
            <a:ext cx="9258803" cy="3139321"/>
          </a:xfrm>
          <a:prstGeom prst="rect">
            <a:avLst/>
          </a:prstGeom>
        </p:spPr>
        <p:txBody>
          <a:bodyPr wrap="square">
            <a:spAutoFit/>
          </a:bodyPr>
          <a:lstStyle/>
          <a:p>
            <a:r>
              <a:rPr lang="en-US" altLang="zh-CN" b="1" dirty="0" smtClean="0">
                <a:effectLst/>
                <a:latin typeface="NexusSerif"/>
              </a:rPr>
              <a:t>RQ3</a:t>
            </a:r>
            <a:r>
              <a:rPr lang="zh-CN" altLang="en-US" b="0" dirty="0" smtClean="0">
                <a:effectLst/>
                <a:latin typeface="NexusSerif"/>
              </a:rPr>
              <a:t>：如何定位可能受到攻击的特定传感器或执行器？</a:t>
            </a:r>
            <a:endParaRPr lang="en-US" altLang="zh-CN" b="0" dirty="0" smtClean="0">
              <a:effectLst/>
              <a:latin typeface="NexusSerif"/>
            </a:endParaRPr>
          </a:p>
          <a:p>
            <a:endParaRPr lang="zh-CN" altLang="en-US" b="0" dirty="0" smtClean="0">
              <a:effectLst/>
              <a:latin typeface="NexusSerif"/>
            </a:endParaRPr>
          </a:p>
          <a:p>
            <a:r>
              <a:rPr lang="zh-CN" altLang="en-US" b="0" dirty="0" smtClean="0">
                <a:effectLst/>
                <a:latin typeface="NexusSerif"/>
              </a:rPr>
              <a:t>为 </a:t>
            </a:r>
            <a:r>
              <a:rPr lang="en-US" altLang="zh-CN" b="0" dirty="0" smtClean="0">
                <a:effectLst/>
                <a:latin typeface="NexusSerif"/>
              </a:rPr>
              <a:t>CPS </a:t>
            </a:r>
            <a:r>
              <a:rPr lang="zh-CN" altLang="en-US" b="0" dirty="0" smtClean="0">
                <a:effectLst/>
                <a:latin typeface="NexusSerif"/>
              </a:rPr>
              <a:t>设计的异常检测器要么是单变量的，要么是多变量的。</a:t>
            </a:r>
            <a:endParaRPr lang="en-US" altLang="zh-CN" b="0" dirty="0" smtClean="0">
              <a:effectLst/>
              <a:latin typeface="NexusSerif"/>
            </a:endParaRPr>
          </a:p>
          <a:p>
            <a:r>
              <a:rPr lang="zh-CN" altLang="en-US" b="0" dirty="0" smtClean="0">
                <a:effectLst/>
                <a:latin typeface="NexusSerif"/>
              </a:rPr>
              <a:t>在前一种情况下，检测器是基于单个传感器或执行器的行为建模的，</a:t>
            </a:r>
            <a:endParaRPr lang="en-US" altLang="zh-CN" b="0" dirty="0" smtClean="0">
              <a:effectLst/>
              <a:latin typeface="NexusSerif"/>
            </a:endParaRPr>
          </a:p>
          <a:p>
            <a:r>
              <a:rPr lang="zh-CN" altLang="en-US" b="0" dirty="0" smtClean="0">
                <a:effectLst/>
                <a:latin typeface="NexusSerif"/>
              </a:rPr>
              <a:t>而在后一种情况下，建模是使用一组网络传感器和执行器进行的。</a:t>
            </a:r>
            <a:endParaRPr lang="en-US" altLang="zh-CN" b="0" dirty="0" smtClean="0">
              <a:effectLst/>
              <a:latin typeface="NexusSerif"/>
            </a:endParaRPr>
          </a:p>
          <a:p>
            <a:endParaRPr lang="en-US" altLang="zh-CN" b="0" dirty="0" smtClean="0">
              <a:effectLst/>
              <a:latin typeface="NexusSerif"/>
            </a:endParaRPr>
          </a:p>
          <a:p>
            <a:r>
              <a:rPr lang="zh-CN" altLang="en-US" b="0" dirty="0" smtClean="0">
                <a:effectLst/>
                <a:latin typeface="NexusSerif"/>
              </a:rPr>
              <a:t>尽管多变量异常检测器可以通过考虑传感器之间的依赖关系来识别过程异常，但它会产生不可接受的计算成本，并且无法定位处于威胁中的传感器</a:t>
            </a:r>
            <a:r>
              <a:rPr lang="en-US" altLang="zh-CN" b="0" dirty="0" smtClean="0">
                <a:effectLst/>
                <a:latin typeface="NexusSerif"/>
              </a:rPr>
              <a:t>/</a:t>
            </a:r>
            <a:r>
              <a:rPr lang="zh-CN" altLang="en-US" b="0" dirty="0" smtClean="0">
                <a:effectLst/>
                <a:latin typeface="NexusSerif"/>
              </a:rPr>
              <a:t>执行器。</a:t>
            </a:r>
            <a:endParaRPr lang="en-US" altLang="zh-CN" b="0" dirty="0" smtClean="0">
              <a:effectLst/>
              <a:latin typeface="NexusSerif"/>
            </a:endParaRPr>
          </a:p>
          <a:p>
            <a:endParaRPr lang="zh-CN" altLang="en-US" b="0" dirty="0" smtClean="0">
              <a:effectLst/>
              <a:latin typeface="NexusSerif"/>
            </a:endParaRPr>
          </a:p>
          <a:p>
            <a:r>
              <a:rPr lang="zh-CN" altLang="en-US" b="0" dirty="0" smtClean="0">
                <a:effectLst/>
                <a:latin typeface="NexusSerif"/>
              </a:rPr>
              <a:t>在单变量模型的情况下，</a:t>
            </a:r>
            <a:r>
              <a:rPr lang="en-US" altLang="zh-CN" b="0" dirty="0" smtClean="0">
                <a:effectLst/>
                <a:latin typeface="NexusSerif"/>
              </a:rPr>
              <a:t>MLP-CUSUM </a:t>
            </a:r>
            <a:r>
              <a:rPr lang="zh-CN" altLang="en-US" b="0" dirty="0" smtClean="0">
                <a:effectLst/>
                <a:latin typeface="NexusSerif"/>
              </a:rPr>
              <a:t>使工厂操作员能够</a:t>
            </a:r>
            <a:r>
              <a:rPr lang="zh-CN" altLang="en-US" b="0" dirty="0" smtClean="0">
                <a:solidFill>
                  <a:srgbClr val="FF0000"/>
                </a:solidFill>
                <a:effectLst/>
                <a:latin typeface="NexusSerif"/>
              </a:rPr>
              <a:t>实时虚拟化 </a:t>
            </a:r>
            <a:r>
              <a:rPr lang="en-US" altLang="zh-CN" b="0" dirty="0" smtClean="0">
                <a:solidFill>
                  <a:srgbClr val="FF0000"/>
                </a:solidFill>
                <a:effectLst/>
                <a:latin typeface="NexusSerif"/>
              </a:rPr>
              <a:t>CPS </a:t>
            </a:r>
            <a:r>
              <a:rPr lang="zh-CN" altLang="en-US" b="0" dirty="0" smtClean="0">
                <a:solidFill>
                  <a:srgbClr val="FF0000"/>
                </a:solidFill>
                <a:effectLst/>
                <a:latin typeface="NexusSerif"/>
              </a:rPr>
              <a:t>组件的当前和预测行为</a:t>
            </a:r>
            <a:r>
              <a:rPr lang="zh-CN" altLang="en-US" b="0" dirty="0" smtClean="0">
                <a:effectLst/>
                <a:latin typeface="NexusSerif"/>
              </a:rPr>
              <a:t>，从而识别攻击点的位置</a:t>
            </a:r>
            <a:r>
              <a:rPr lang="zh-CN" altLang="en-US" b="0" i="0" dirty="0" smtClean="0">
                <a:solidFill>
                  <a:srgbClr val="2E2E2E"/>
                </a:solidFill>
                <a:effectLst/>
                <a:latin typeface="NexusSerif"/>
              </a:rPr>
              <a:t>。</a:t>
            </a:r>
            <a:endParaRPr lang="zh-CN" altLang="en-US" b="0" i="0" dirty="0">
              <a:solidFill>
                <a:srgbClr val="2E2E2E"/>
              </a:solidFill>
              <a:effectLst/>
              <a:latin typeface="NexusSerif"/>
            </a:endParaRPr>
          </a:p>
        </p:txBody>
      </p:sp>
      <p:sp>
        <p:nvSpPr>
          <p:cNvPr id="3" name="矩形 2"/>
          <p:cNvSpPr/>
          <p:nvPr/>
        </p:nvSpPr>
        <p:spPr>
          <a:xfrm>
            <a:off x="599891" y="391019"/>
            <a:ext cx="1240724" cy="461665"/>
          </a:xfrm>
          <a:prstGeom prst="rect">
            <a:avLst/>
          </a:prstGeom>
        </p:spPr>
        <p:txBody>
          <a:bodyPr wrap="none">
            <a:spAutoFit/>
          </a:bodyPr>
          <a:lstStyle/>
          <a:p>
            <a:r>
              <a:rPr lang="en-US" altLang="zh-CN" sz="2400" dirty="0" smtClean="0">
                <a:solidFill>
                  <a:srgbClr val="FF0000"/>
                </a:solidFill>
              </a:rPr>
              <a:t>Evaluate</a:t>
            </a:r>
            <a:endParaRPr lang="zh-CN" altLang="en-US" sz="2400" b="0" i="0" dirty="0">
              <a:solidFill>
                <a:srgbClr val="FF0000"/>
              </a:solidFill>
              <a:effectLst/>
              <a:latin typeface="NexusSerif"/>
            </a:endParaRPr>
          </a:p>
        </p:txBody>
      </p:sp>
      <p:sp>
        <p:nvSpPr>
          <p:cNvPr id="4" name="矩形 3"/>
          <p:cNvSpPr/>
          <p:nvPr/>
        </p:nvSpPr>
        <p:spPr>
          <a:xfrm>
            <a:off x="647981" y="1056934"/>
            <a:ext cx="649537" cy="369332"/>
          </a:xfrm>
          <a:prstGeom prst="rect">
            <a:avLst/>
          </a:prstGeom>
        </p:spPr>
        <p:txBody>
          <a:bodyPr wrap="none">
            <a:spAutoFit/>
          </a:bodyPr>
          <a:lstStyle/>
          <a:p>
            <a:r>
              <a:rPr lang="en-US" altLang="zh-CN" dirty="0">
                <a:solidFill>
                  <a:srgbClr val="2E2E2E"/>
                </a:solidFill>
                <a:latin typeface="NexusSerif"/>
              </a:rPr>
              <a:t> </a:t>
            </a:r>
            <a:r>
              <a:rPr lang="en-US" altLang="zh-CN" dirty="0" smtClean="0">
                <a:solidFill>
                  <a:srgbClr val="2E2E2E"/>
                </a:solidFill>
                <a:latin typeface="NexusSerif"/>
              </a:rPr>
              <a:t> </a:t>
            </a:r>
            <a:r>
              <a:rPr lang="en-US" altLang="zh-CN" b="1" i="0" dirty="0" smtClean="0">
                <a:solidFill>
                  <a:srgbClr val="2E2E2E"/>
                </a:solidFill>
                <a:effectLst/>
                <a:latin typeface="NexusSerif"/>
              </a:rPr>
              <a:t>QA</a:t>
            </a:r>
            <a:endParaRPr lang="zh-CN" altLang="en-US" b="1" i="0" dirty="0">
              <a:solidFill>
                <a:srgbClr val="2E2E2E"/>
              </a:solidFill>
              <a:effectLst/>
              <a:latin typeface="NexusSerif"/>
            </a:endParaRPr>
          </a:p>
        </p:txBody>
      </p:sp>
    </p:spTree>
    <p:extLst>
      <p:ext uri="{BB962C8B-B14F-4D97-AF65-F5344CB8AC3E}">
        <p14:creationId xmlns:p14="http://schemas.microsoft.com/office/powerpoint/2010/main" val="3577673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1346" y="1603149"/>
            <a:ext cx="9104297" cy="2862322"/>
          </a:xfrm>
          <a:prstGeom prst="rect">
            <a:avLst/>
          </a:prstGeom>
        </p:spPr>
        <p:txBody>
          <a:bodyPr wrap="square">
            <a:spAutoFit/>
          </a:bodyPr>
          <a:lstStyle/>
          <a:p>
            <a:r>
              <a:rPr lang="zh-CN" altLang="en-US" b="0" i="0" dirty="0" smtClean="0">
                <a:effectLst/>
                <a:latin typeface="NexusSerif"/>
              </a:rPr>
              <a:t>存在和不存在网络攻击的情况下，</a:t>
            </a:r>
            <a:r>
              <a:rPr lang="en-US" altLang="zh-CN" b="0" i="0" dirty="0" smtClean="0">
                <a:effectLst/>
                <a:latin typeface="NexusSerif"/>
              </a:rPr>
              <a:t>MLP-CUSUM </a:t>
            </a:r>
            <a:r>
              <a:rPr lang="zh-CN" altLang="en-US" b="0" i="0" dirty="0" smtClean="0">
                <a:effectLst/>
                <a:latin typeface="NexusSerif"/>
              </a:rPr>
              <a:t>方法的性能在 </a:t>
            </a:r>
            <a:r>
              <a:rPr lang="en-US" altLang="zh-CN" b="0" i="0" dirty="0" err="1" smtClean="0">
                <a:effectLst/>
                <a:latin typeface="NexusSerif"/>
              </a:rPr>
              <a:t>SWaT</a:t>
            </a:r>
            <a:r>
              <a:rPr lang="en-US" altLang="zh-CN" b="0" i="0" dirty="0" smtClean="0">
                <a:effectLst/>
                <a:latin typeface="NexusSerif"/>
              </a:rPr>
              <a:t> </a:t>
            </a:r>
            <a:r>
              <a:rPr lang="zh-CN" altLang="en-US" b="0" i="0" dirty="0" smtClean="0">
                <a:effectLst/>
                <a:latin typeface="NexusSerif"/>
              </a:rPr>
              <a:t>试验台的背景下得到了证明。</a:t>
            </a:r>
            <a:endParaRPr lang="en-US" altLang="zh-CN" b="0" i="0" dirty="0" smtClean="0">
              <a:effectLst/>
              <a:latin typeface="NexusSerif"/>
            </a:endParaRPr>
          </a:p>
          <a:p>
            <a:r>
              <a:rPr lang="en-US" altLang="zh-CN" dirty="0">
                <a:latin typeface="NexusSerif"/>
              </a:rPr>
              <a:t> </a:t>
            </a:r>
            <a:r>
              <a:rPr lang="zh-CN" altLang="en-US" b="0" i="0" dirty="0" smtClean="0">
                <a:effectLst/>
                <a:latin typeface="NexusSerif"/>
              </a:rPr>
              <a:t>所研究方法的优点：</a:t>
            </a:r>
            <a:endParaRPr lang="en-US" altLang="zh-CN" b="0" i="0" dirty="0" smtClean="0">
              <a:effectLst/>
              <a:latin typeface="NexusSerif"/>
            </a:endParaRPr>
          </a:p>
          <a:p>
            <a:endParaRPr lang="en-US" altLang="zh-CN" b="0" i="0" dirty="0" smtClean="0">
              <a:effectLst/>
              <a:latin typeface="NexusSerif"/>
            </a:endParaRPr>
          </a:p>
          <a:p>
            <a:r>
              <a:rPr lang="zh-CN" altLang="en-US" b="0" i="0" dirty="0" smtClean="0">
                <a:effectLst/>
                <a:latin typeface="NexusSerif"/>
              </a:rPr>
              <a:t> </a:t>
            </a:r>
            <a:r>
              <a:rPr lang="en-US" altLang="zh-CN" b="0" i="0" dirty="0" smtClean="0">
                <a:effectLst/>
                <a:latin typeface="NexusSerif"/>
              </a:rPr>
              <a:t>(</a:t>
            </a:r>
            <a:r>
              <a:rPr lang="en-US" altLang="zh-CN" b="0" i="0" dirty="0" err="1" smtClean="0">
                <a:effectLst/>
                <a:latin typeface="NexusSerif"/>
              </a:rPr>
              <a:t>i</a:t>
            </a:r>
            <a:r>
              <a:rPr lang="en-US" altLang="zh-CN" b="0" i="0" dirty="0" smtClean="0">
                <a:effectLst/>
                <a:latin typeface="NexusSerif"/>
              </a:rPr>
              <a:t>) </a:t>
            </a:r>
            <a:r>
              <a:rPr lang="zh-CN" altLang="en-US" b="0" i="0" dirty="0" smtClean="0">
                <a:effectLst/>
                <a:latin typeface="NexusSerif"/>
              </a:rPr>
              <a:t>它结合了深度学习 </a:t>
            </a:r>
            <a:r>
              <a:rPr lang="en-US" altLang="zh-CN" b="0" i="0" dirty="0" smtClean="0">
                <a:effectLst/>
                <a:latin typeface="NexusSerif"/>
              </a:rPr>
              <a:t>(MLP) </a:t>
            </a:r>
            <a:r>
              <a:rPr lang="zh-CN" altLang="en-US" b="0" i="0" dirty="0" smtClean="0">
                <a:effectLst/>
                <a:latin typeface="NexusSerif"/>
              </a:rPr>
              <a:t>和统计方法 </a:t>
            </a:r>
            <a:r>
              <a:rPr lang="en-US" altLang="zh-CN" b="0" i="0" dirty="0" smtClean="0">
                <a:effectLst/>
                <a:latin typeface="NexusSerif"/>
              </a:rPr>
              <a:t>(CUSUM) </a:t>
            </a:r>
            <a:r>
              <a:rPr lang="zh-CN" altLang="en-US" b="0" i="0" dirty="0" smtClean="0">
                <a:effectLst/>
                <a:latin typeface="NexusSerif"/>
              </a:rPr>
              <a:t>用于</a:t>
            </a:r>
            <a:r>
              <a:rPr lang="en-US" altLang="zh-CN" b="0" i="0" dirty="0" smtClean="0">
                <a:effectLst/>
                <a:latin typeface="NexusSerif"/>
              </a:rPr>
              <a:t>CPS</a:t>
            </a:r>
            <a:r>
              <a:rPr lang="zh-CN" altLang="en-US" b="0" i="0" dirty="0" smtClean="0">
                <a:effectLst/>
                <a:latin typeface="NexusSerif"/>
              </a:rPr>
              <a:t>中的异常检测。</a:t>
            </a:r>
            <a:endParaRPr lang="en-US" altLang="zh-CN" b="0" i="0" dirty="0" smtClean="0">
              <a:effectLst/>
              <a:latin typeface="NexusSerif"/>
            </a:endParaRPr>
          </a:p>
          <a:p>
            <a:endParaRPr lang="en-US" altLang="zh-CN" b="0" i="0" dirty="0" smtClean="0">
              <a:effectLst/>
              <a:latin typeface="NexusSerif"/>
            </a:endParaRPr>
          </a:p>
          <a:p>
            <a:r>
              <a:rPr lang="en-US" altLang="zh-CN" dirty="0">
                <a:latin typeface="NexusSerif"/>
              </a:rPr>
              <a:t> </a:t>
            </a:r>
            <a:r>
              <a:rPr lang="en-US" altLang="zh-CN" b="0" i="0" dirty="0" smtClean="0">
                <a:effectLst/>
                <a:latin typeface="NexusSerif"/>
              </a:rPr>
              <a:t>(ii) </a:t>
            </a:r>
            <a:r>
              <a:rPr lang="zh-CN" altLang="en-US" b="0" i="0" dirty="0" smtClean="0">
                <a:effectLst/>
                <a:latin typeface="NexusSerif"/>
              </a:rPr>
              <a:t>该方法能够检测注入来自传感器的连续和离散值测量值的隐形攻击和执行器。</a:t>
            </a:r>
            <a:endParaRPr lang="en-US" altLang="zh-CN" b="0" i="0" dirty="0" smtClean="0">
              <a:effectLst/>
              <a:latin typeface="NexusSerif"/>
            </a:endParaRPr>
          </a:p>
          <a:p>
            <a:endParaRPr lang="en-US" altLang="zh-CN" dirty="0">
              <a:latin typeface="NexusSerif"/>
            </a:endParaRPr>
          </a:p>
          <a:p>
            <a:r>
              <a:rPr lang="zh-CN" altLang="en-US" b="0" i="0" dirty="0" smtClean="0">
                <a:effectLst/>
                <a:latin typeface="NexusSerif"/>
              </a:rPr>
              <a:t>（</a:t>
            </a:r>
            <a:r>
              <a:rPr lang="en-US" altLang="zh-CN" b="0" i="0" dirty="0" smtClean="0">
                <a:effectLst/>
                <a:latin typeface="NexusSerif"/>
              </a:rPr>
              <a:t>iii</a:t>
            </a:r>
            <a:r>
              <a:rPr lang="zh-CN" altLang="en-US" b="0" i="0" dirty="0" smtClean="0">
                <a:effectLst/>
                <a:latin typeface="NexusSerif"/>
              </a:rPr>
              <a:t>）通过使用没有异常的验证数据集微调</a:t>
            </a:r>
            <a:r>
              <a:rPr lang="en-US" altLang="zh-CN" b="0" i="0" dirty="0" smtClean="0">
                <a:effectLst/>
                <a:latin typeface="NexusSerif"/>
              </a:rPr>
              <a:t>MLP</a:t>
            </a:r>
            <a:r>
              <a:rPr lang="zh-CN" altLang="en-US" b="0" i="0" dirty="0" smtClean="0">
                <a:effectLst/>
                <a:latin typeface="NexusSerif"/>
              </a:rPr>
              <a:t>和 </a:t>
            </a:r>
            <a:r>
              <a:rPr lang="en-US" altLang="zh-CN" b="0" i="0" dirty="0" smtClean="0">
                <a:effectLst/>
                <a:latin typeface="NexusSerif"/>
              </a:rPr>
              <a:t>CUSUM</a:t>
            </a:r>
            <a:r>
              <a:rPr lang="zh-CN" altLang="en-US" b="0" i="0" dirty="0" smtClean="0">
                <a:effectLst/>
                <a:latin typeface="NexusSerif"/>
              </a:rPr>
              <a:t>的超参数来严格控制 </a:t>
            </a:r>
            <a:r>
              <a:rPr lang="en-US" altLang="zh-CN" b="0" i="0" dirty="0" smtClean="0">
                <a:effectLst/>
                <a:latin typeface="NexusSerif"/>
              </a:rPr>
              <a:t>MLP-CUSUM </a:t>
            </a:r>
            <a:r>
              <a:rPr lang="zh-CN" altLang="en-US" b="0" i="0" dirty="0" smtClean="0">
                <a:effectLst/>
                <a:latin typeface="NexusSerif"/>
              </a:rPr>
              <a:t>的误报率。</a:t>
            </a:r>
            <a:endParaRPr lang="zh-CN" altLang="en-US" dirty="0"/>
          </a:p>
        </p:txBody>
      </p:sp>
      <p:sp>
        <p:nvSpPr>
          <p:cNvPr id="4" name="矩形 3"/>
          <p:cNvSpPr/>
          <p:nvPr/>
        </p:nvSpPr>
        <p:spPr>
          <a:xfrm>
            <a:off x="599891" y="391019"/>
            <a:ext cx="1548822" cy="461665"/>
          </a:xfrm>
          <a:prstGeom prst="rect">
            <a:avLst/>
          </a:prstGeom>
        </p:spPr>
        <p:txBody>
          <a:bodyPr wrap="none">
            <a:spAutoFit/>
          </a:bodyPr>
          <a:lstStyle/>
          <a:p>
            <a:r>
              <a:rPr lang="en-US" altLang="zh-CN" sz="2400" dirty="0" smtClean="0">
                <a:solidFill>
                  <a:srgbClr val="FF0000"/>
                </a:solidFill>
              </a:rPr>
              <a:t>Conclusion</a:t>
            </a:r>
            <a:endParaRPr lang="zh-CN" altLang="en-US" sz="2400" b="0" i="0" dirty="0">
              <a:solidFill>
                <a:srgbClr val="FF0000"/>
              </a:solidFill>
              <a:effectLst/>
              <a:latin typeface="NexusSerif"/>
            </a:endParaRPr>
          </a:p>
        </p:txBody>
      </p:sp>
    </p:spTree>
    <p:extLst>
      <p:ext uri="{BB962C8B-B14F-4D97-AF65-F5344CB8AC3E}">
        <p14:creationId xmlns:p14="http://schemas.microsoft.com/office/powerpoint/2010/main" val="3637782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23620" y="901585"/>
            <a:ext cx="7362555" cy="1448991"/>
          </a:xfrm>
          <a:prstGeom prst="rect">
            <a:avLst/>
          </a:prstGeom>
        </p:spPr>
      </p:pic>
      <p:pic>
        <p:nvPicPr>
          <p:cNvPr id="3" name="图片 2"/>
          <p:cNvPicPr>
            <a:picLocks noChangeAspect="1"/>
          </p:cNvPicPr>
          <p:nvPr/>
        </p:nvPicPr>
        <p:blipFill>
          <a:blip r:embed="rId3"/>
          <a:stretch>
            <a:fillRect/>
          </a:stretch>
        </p:blipFill>
        <p:spPr>
          <a:xfrm>
            <a:off x="847241" y="2342679"/>
            <a:ext cx="4015450" cy="4515321"/>
          </a:xfrm>
          <a:prstGeom prst="rect">
            <a:avLst/>
          </a:prstGeom>
        </p:spPr>
      </p:pic>
      <p:pic>
        <p:nvPicPr>
          <p:cNvPr id="4" name="图片 3"/>
          <p:cNvPicPr>
            <a:picLocks noChangeAspect="1"/>
          </p:cNvPicPr>
          <p:nvPr/>
        </p:nvPicPr>
        <p:blipFill>
          <a:blip r:embed="rId4"/>
          <a:stretch>
            <a:fillRect/>
          </a:stretch>
        </p:blipFill>
        <p:spPr>
          <a:xfrm>
            <a:off x="6053939" y="2262753"/>
            <a:ext cx="5152743" cy="4486760"/>
          </a:xfrm>
          <a:prstGeom prst="rect">
            <a:avLst/>
          </a:prstGeom>
        </p:spPr>
      </p:pic>
      <p:sp>
        <p:nvSpPr>
          <p:cNvPr id="5" name="文本框 4"/>
          <p:cNvSpPr txBox="1"/>
          <p:nvPr/>
        </p:nvSpPr>
        <p:spPr>
          <a:xfrm>
            <a:off x="649644" y="402956"/>
            <a:ext cx="1058303" cy="461665"/>
          </a:xfrm>
          <a:prstGeom prst="rect">
            <a:avLst/>
          </a:prstGeom>
          <a:noFill/>
        </p:spPr>
        <p:txBody>
          <a:bodyPr wrap="none" rtlCol="0">
            <a:spAutoFit/>
          </a:bodyPr>
          <a:lstStyle/>
          <a:p>
            <a:r>
              <a:rPr lang="en-US" altLang="zh-CN" sz="2400" dirty="0" smtClean="0">
                <a:solidFill>
                  <a:srgbClr val="FF0000"/>
                </a:solidFill>
              </a:rPr>
              <a:t>Author</a:t>
            </a:r>
            <a:endParaRPr lang="zh-CN" altLang="en-US" sz="2400" dirty="0">
              <a:solidFill>
                <a:srgbClr val="FF0000"/>
              </a:solidFill>
            </a:endParaRPr>
          </a:p>
        </p:txBody>
      </p:sp>
    </p:spTree>
    <p:extLst>
      <p:ext uri="{BB962C8B-B14F-4D97-AF65-F5344CB8AC3E}">
        <p14:creationId xmlns:p14="http://schemas.microsoft.com/office/powerpoint/2010/main" val="2853518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40962" y="827344"/>
            <a:ext cx="7817157" cy="1249430"/>
          </a:xfrm>
          <a:prstGeom prst="rect">
            <a:avLst/>
          </a:prstGeom>
        </p:spPr>
      </p:pic>
      <p:pic>
        <p:nvPicPr>
          <p:cNvPr id="3" name="图片 2"/>
          <p:cNvPicPr>
            <a:picLocks noChangeAspect="1"/>
          </p:cNvPicPr>
          <p:nvPr/>
        </p:nvPicPr>
        <p:blipFill>
          <a:blip r:embed="rId3"/>
          <a:stretch>
            <a:fillRect/>
          </a:stretch>
        </p:blipFill>
        <p:spPr>
          <a:xfrm>
            <a:off x="656095" y="2395604"/>
            <a:ext cx="3735889" cy="4281581"/>
          </a:xfrm>
          <a:prstGeom prst="rect">
            <a:avLst/>
          </a:prstGeom>
        </p:spPr>
      </p:pic>
      <p:pic>
        <p:nvPicPr>
          <p:cNvPr id="4" name="图片 3"/>
          <p:cNvPicPr>
            <a:picLocks noChangeAspect="1"/>
          </p:cNvPicPr>
          <p:nvPr/>
        </p:nvPicPr>
        <p:blipFill>
          <a:blip r:embed="rId4"/>
          <a:stretch>
            <a:fillRect/>
          </a:stretch>
        </p:blipFill>
        <p:spPr>
          <a:xfrm>
            <a:off x="5905143" y="2128432"/>
            <a:ext cx="5413258" cy="4548753"/>
          </a:xfrm>
          <a:prstGeom prst="rect">
            <a:avLst/>
          </a:prstGeom>
        </p:spPr>
      </p:pic>
      <p:sp>
        <p:nvSpPr>
          <p:cNvPr id="5" name="文本框 4"/>
          <p:cNvSpPr txBox="1"/>
          <p:nvPr/>
        </p:nvSpPr>
        <p:spPr>
          <a:xfrm>
            <a:off x="515326" y="365679"/>
            <a:ext cx="1058303" cy="461665"/>
          </a:xfrm>
          <a:prstGeom prst="rect">
            <a:avLst/>
          </a:prstGeom>
          <a:noFill/>
        </p:spPr>
        <p:txBody>
          <a:bodyPr wrap="none" rtlCol="0">
            <a:spAutoFit/>
          </a:bodyPr>
          <a:lstStyle/>
          <a:p>
            <a:r>
              <a:rPr lang="en-US" altLang="zh-CN" sz="2400" dirty="0" smtClean="0">
                <a:solidFill>
                  <a:srgbClr val="FF0000"/>
                </a:solidFill>
              </a:rPr>
              <a:t>Author</a:t>
            </a:r>
            <a:endParaRPr lang="zh-CN" altLang="en-US" sz="2400" dirty="0">
              <a:solidFill>
                <a:srgbClr val="FF0000"/>
              </a:solidFill>
            </a:endParaRPr>
          </a:p>
        </p:txBody>
      </p:sp>
    </p:spTree>
    <p:extLst>
      <p:ext uri="{BB962C8B-B14F-4D97-AF65-F5344CB8AC3E}">
        <p14:creationId xmlns:p14="http://schemas.microsoft.com/office/powerpoint/2010/main" val="4050661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35064" y="1317356"/>
            <a:ext cx="9319648" cy="2585323"/>
          </a:xfrm>
          <a:prstGeom prst="rect">
            <a:avLst/>
          </a:prstGeom>
        </p:spPr>
        <p:txBody>
          <a:bodyPr wrap="square">
            <a:spAutoFit/>
          </a:bodyPr>
          <a:lstStyle/>
          <a:p>
            <a:pPr marL="285750" indent="-285750">
              <a:buFont typeface="Wingdings" panose="05000000000000000000" pitchFamily="2" charset="2"/>
              <a:buChar char="Ø"/>
            </a:pPr>
            <a:r>
              <a:rPr lang="en-US" altLang="zh-CN" b="0" i="0" dirty="0" smtClean="0">
                <a:solidFill>
                  <a:srgbClr val="2E2E2E"/>
                </a:solidFill>
                <a:effectLst/>
                <a:latin typeface="NexusSerif"/>
              </a:rPr>
              <a:t>ICS </a:t>
            </a:r>
            <a:r>
              <a:rPr lang="zh-CN" altLang="en-US" b="0" i="0" dirty="0" smtClean="0">
                <a:solidFill>
                  <a:srgbClr val="2E2E2E"/>
                </a:solidFill>
                <a:effectLst/>
                <a:latin typeface="NexusSerif"/>
              </a:rPr>
              <a:t>的操作和设计原则，以及与</a:t>
            </a:r>
            <a:r>
              <a:rPr lang="zh-CN" altLang="en-US" b="0" i="0" dirty="0" smtClean="0">
                <a:effectLst/>
                <a:latin typeface="NexusSerif"/>
              </a:rPr>
              <a:t>信息和通信技术</a:t>
            </a:r>
            <a:r>
              <a:rPr lang="zh-CN" altLang="en-US" b="0" i="0" dirty="0" smtClean="0">
                <a:solidFill>
                  <a:srgbClr val="2E2E2E"/>
                </a:solidFill>
                <a:effectLst/>
                <a:latin typeface="NexusSerif"/>
              </a:rPr>
              <a:t>的集成，强调需要特定领域的网络安全机制来保护关键基础设施免受网络攻击。</a:t>
            </a:r>
            <a:endParaRPr lang="en-US" altLang="zh-CN" b="0" i="0" dirty="0" smtClean="0">
              <a:solidFill>
                <a:srgbClr val="2E2E2E"/>
              </a:solidFill>
              <a:effectLst/>
              <a:latin typeface="NexusSerif"/>
            </a:endParaRPr>
          </a:p>
          <a:p>
            <a:pPr marL="285750" indent="-285750">
              <a:buFont typeface="Wingdings" panose="05000000000000000000" pitchFamily="2" charset="2"/>
              <a:buChar char="Ø"/>
            </a:pPr>
            <a:endParaRPr lang="en-US" altLang="zh-CN" b="0" i="0" dirty="0" smtClean="0">
              <a:solidFill>
                <a:srgbClr val="2E2E2E"/>
              </a:solidFill>
              <a:effectLst/>
              <a:latin typeface="NexusSerif"/>
            </a:endParaRPr>
          </a:p>
          <a:p>
            <a:pPr marL="285750" indent="-285750">
              <a:buFont typeface="Wingdings" panose="05000000000000000000" pitchFamily="2" charset="2"/>
              <a:buChar char="Ø"/>
            </a:pPr>
            <a:r>
              <a:rPr lang="zh-CN" altLang="en-US" b="0" i="0" dirty="0" smtClean="0">
                <a:solidFill>
                  <a:srgbClr val="2E2E2E"/>
                </a:solidFill>
                <a:effectLst/>
                <a:latin typeface="NexusSerif"/>
              </a:rPr>
              <a:t>成功的网络攻击数量的急剧增加导致了网络战，例如以 </a:t>
            </a:r>
            <a:r>
              <a:rPr lang="en-US" altLang="zh-CN" b="0" i="0" dirty="0" smtClean="0">
                <a:solidFill>
                  <a:srgbClr val="2E2E2E"/>
                </a:solidFill>
                <a:effectLst/>
                <a:latin typeface="NexusSerif"/>
              </a:rPr>
              <a:t>CI </a:t>
            </a:r>
            <a:r>
              <a:rPr lang="zh-CN" altLang="en-US" b="0" i="0" dirty="0" smtClean="0">
                <a:solidFill>
                  <a:srgbClr val="2E2E2E"/>
                </a:solidFill>
                <a:effectLst/>
                <a:latin typeface="NexusSerif"/>
              </a:rPr>
              <a:t>为关键目标的情况。</a:t>
            </a:r>
            <a:r>
              <a:rPr lang="en-US" altLang="zh-CN" b="0" i="0" dirty="0" smtClean="0">
                <a:solidFill>
                  <a:srgbClr val="2E2E2E"/>
                </a:solidFill>
                <a:effectLst/>
                <a:latin typeface="NexusSerif"/>
              </a:rPr>
              <a:t>ICS </a:t>
            </a:r>
            <a:r>
              <a:rPr lang="zh-CN" altLang="en-US" b="0" i="0" dirty="0" smtClean="0">
                <a:solidFill>
                  <a:srgbClr val="2E2E2E"/>
                </a:solidFill>
                <a:effectLst/>
                <a:latin typeface="NexusSerif"/>
              </a:rPr>
              <a:t>需要高度安全性，因为网络攻击的后果可能导致重大的社会经济损失。</a:t>
            </a:r>
            <a:endParaRPr lang="en-US" altLang="zh-CN" b="0" i="0" dirty="0" smtClean="0">
              <a:solidFill>
                <a:srgbClr val="2E2E2E"/>
              </a:solidFill>
              <a:effectLst/>
              <a:latin typeface="NexusSerif"/>
            </a:endParaRPr>
          </a:p>
          <a:p>
            <a:pPr marL="285750" indent="-285750">
              <a:buFont typeface="Wingdings" panose="05000000000000000000" pitchFamily="2" charset="2"/>
              <a:buChar char="Ø"/>
            </a:pPr>
            <a:endParaRPr lang="en-US" altLang="zh-CN" b="0" i="0" dirty="0" smtClean="0">
              <a:solidFill>
                <a:srgbClr val="2E2E2E"/>
              </a:solidFill>
              <a:effectLst/>
              <a:latin typeface="NexusSerif"/>
            </a:endParaRPr>
          </a:p>
          <a:p>
            <a:pPr marL="285750" indent="-285750">
              <a:buFont typeface="Wingdings" panose="05000000000000000000" pitchFamily="2" charset="2"/>
              <a:buChar char="Ø"/>
            </a:pPr>
            <a:r>
              <a:rPr lang="zh-CN" altLang="en-US" b="0" i="0" dirty="0" smtClean="0">
                <a:solidFill>
                  <a:srgbClr val="2E2E2E"/>
                </a:solidFill>
                <a:effectLst/>
                <a:latin typeface="NexusSerif"/>
              </a:rPr>
              <a:t>近期发生的安全事件，例如圣布鲁诺管道爆炸、南休斯顿</a:t>
            </a:r>
            <a:r>
              <a:rPr lang="zh-CN" altLang="en-US" dirty="0" smtClean="0">
                <a:solidFill>
                  <a:srgbClr val="2E2E2E"/>
                </a:solidFill>
                <a:latin typeface="NexusSerif"/>
              </a:rPr>
              <a:t>水处理厂黑</a:t>
            </a:r>
            <a:r>
              <a:rPr lang="zh-CN" altLang="en-US" b="0" i="0" dirty="0" smtClean="0">
                <a:solidFill>
                  <a:srgbClr val="2E2E2E"/>
                </a:solidFill>
                <a:effectLst/>
                <a:latin typeface="NexusSerif"/>
              </a:rPr>
              <a:t>客攻击、德国钢厂网络攻击、伊朗石油码头下线、西班牙航空公司飞机失事等，凸显了防御机制对保护 </a:t>
            </a:r>
            <a:r>
              <a:rPr lang="en-US" altLang="zh-CN" b="0" i="0" dirty="0" smtClean="0">
                <a:solidFill>
                  <a:srgbClr val="2E2E2E"/>
                </a:solidFill>
                <a:effectLst/>
                <a:latin typeface="NexusSerif"/>
              </a:rPr>
              <a:t>CI </a:t>
            </a:r>
            <a:r>
              <a:rPr lang="zh-CN" altLang="en-US" b="0" i="0" dirty="0" smtClean="0">
                <a:solidFill>
                  <a:srgbClr val="2E2E2E"/>
                </a:solidFill>
                <a:effectLst/>
                <a:latin typeface="NexusSerif"/>
              </a:rPr>
              <a:t>免受网络攻击的不利影响的重要性。</a:t>
            </a:r>
            <a:endParaRPr lang="zh-CN" altLang="en-US" dirty="0"/>
          </a:p>
        </p:txBody>
      </p:sp>
      <p:pic>
        <p:nvPicPr>
          <p:cNvPr id="3" name="图片 2"/>
          <p:cNvPicPr>
            <a:picLocks noChangeAspect="1"/>
          </p:cNvPicPr>
          <p:nvPr/>
        </p:nvPicPr>
        <p:blipFill>
          <a:blip r:embed="rId2"/>
          <a:stretch>
            <a:fillRect/>
          </a:stretch>
        </p:blipFill>
        <p:spPr>
          <a:xfrm>
            <a:off x="2075786" y="4200042"/>
            <a:ext cx="7677813" cy="2200349"/>
          </a:xfrm>
          <a:prstGeom prst="rect">
            <a:avLst/>
          </a:prstGeom>
        </p:spPr>
      </p:pic>
      <p:sp>
        <p:nvSpPr>
          <p:cNvPr id="4" name="文本框 3"/>
          <p:cNvSpPr txBox="1"/>
          <p:nvPr/>
        </p:nvSpPr>
        <p:spPr>
          <a:xfrm>
            <a:off x="649644" y="402956"/>
            <a:ext cx="1559081" cy="461665"/>
          </a:xfrm>
          <a:prstGeom prst="rect">
            <a:avLst/>
          </a:prstGeom>
          <a:noFill/>
        </p:spPr>
        <p:txBody>
          <a:bodyPr wrap="none" rtlCol="0">
            <a:spAutoFit/>
          </a:bodyPr>
          <a:lstStyle/>
          <a:p>
            <a:r>
              <a:rPr lang="en-US" altLang="zh-CN" sz="2400" dirty="0" smtClean="0">
                <a:solidFill>
                  <a:srgbClr val="FF0000"/>
                </a:solidFill>
              </a:rPr>
              <a:t>Motivation</a:t>
            </a:r>
            <a:endParaRPr lang="zh-CN" altLang="en-US" sz="2400" dirty="0">
              <a:solidFill>
                <a:srgbClr val="FF0000"/>
              </a:solidFill>
            </a:endParaRPr>
          </a:p>
        </p:txBody>
      </p:sp>
    </p:spTree>
    <p:extLst>
      <p:ext uri="{BB962C8B-B14F-4D97-AF65-F5344CB8AC3E}">
        <p14:creationId xmlns:p14="http://schemas.microsoft.com/office/powerpoint/2010/main" val="3149702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0928" y="1429568"/>
            <a:ext cx="10135891" cy="2031325"/>
          </a:xfrm>
          <a:prstGeom prst="rect">
            <a:avLst/>
          </a:prstGeom>
        </p:spPr>
        <p:txBody>
          <a:bodyPr wrap="square">
            <a:spAutoFit/>
          </a:bodyPr>
          <a:lstStyle/>
          <a:p>
            <a:r>
              <a:rPr lang="zh-CN" altLang="en-US" b="0" i="0" dirty="0" smtClean="0">
                <a:solidFill>
                  <a:srgbClr val="2E2E2E"/>
                </a:solidFill>
                <a:effectLst/>
                <a:latin typeface="NexusSerif"/>
              </a:rPr>
              <a:t>本研究中考虑的 </a:t>
            </a:r>
            <a:r>
              <a:rPr lang="en-US" altLang="zh-CN" b="0" i="0" dirty="0" smtClean="0">
                <a:solidFill>
                  <a:srgbClr val="2E2E2E"/>
                </a:solidFill>
                <a:effectLst/>
                <a:latin typeface="NexusSerif"/>
              </a:rPr>
              <a:t>CPS </a:t>
            </a:r>
            <a:r>
              <a:rPr lang="zh-CN" altLang="en-US" b="0" i="0" dirty="0" smtClean="0">
                <a:solidFill>
                  <a:srgbClr val="2E2E2E"/>
                </a:solidFill>
                <a:effectLst/>
                <a:latin typeface="NexusSerif"/>
              </a:rPr>
              <a:t>由协作阶段组成，其中每个阶段都配备了一组</a:t>
            </a:r>
            <a:r>
              <a:rPr lang="zh-CN" altLang="en-US" b="0" i="0" dirty="0" smtClean="0">
                <a:effectLst/>
                <a:latin typeface="NexusSerif"/>
              </a:rPr>
              <a:t>传感器</a:t>
            </a:r>
            <a:r>
              <a:rPr lang="zh-CN" altLang="en-US" b="0" i="0" dirty="0" smtClean="0">
                <a:solidFill>
                  <a:srgbClr val="2E2E2E"/>
                </a:solidFill>
                <a:effectLst/>
                <a:latin typeface="NexusSerif"/>
              </a:rPr>
              <a:t>、执行器和 </a:t>
            </a:r>
            <a:r>
              <a:rPr lang="en-US" altLang="zh-CN" b="0" i="0" dirty="0" smtClean="0">
                <a:solidFill>
                  <a:srgbClr val="2E2E2E"/>
                </a:solidFill>
                <a:effectLst/>
                <a:latin typeface="NexusSerif"/>
              </a:rPr>
              <a:t>PLC</a:t>
            </a:r>
            <a:r>
              <a:rPr lang="zh-CN" altLang="en-US" b="0" i="0" dirty="0" smtClean="0">
                <a:solidFill>
                  <a:srgbClr val="2E2E2E"/>
                </a:solidFill>
                <a:effectLst/>
                <a:latin typeface="NexusSerif"/>
              </a:rPr>
              <a:t>。</a:t>
            </a:r>
            <a:endParaRPr lang="en-US" altLang="zh-CN" b="0" i="0" dirty="0" smtClean="0">
              <a:solidFill>
                <a:srgbClr val="2E2E2E"/>
              </a:solidFill>
              <a:effectLst/>
              <a:latin typeface="NexusSerif"/>
            </a:endParaRPr>
          </a:p>
          <a:p>
            <a:r>
              <a:rPr lang="zh-CN" altLang="en-US" b="0" i="0" dirty="0" smtClean="0">
                <a:solidFill>
                  <a:srgbClr val="2E2E2E"/>
                </a:solidFill>
                <a:effectLst/>
                <a:latin typeface="NexusSerif"/>
              </a:rPr>
              <a:t>攻击者通过以下方式对 </a:t>
            </a:r>
            <a:r>
              <a:rPr lang="en-US" altLang="zh-CN" b="0" i="0" dirty="0" smtClean="0">
                <a:solidFill>
                  <a:srgbClr val="2E2E2E"/>
                </a:solidFill>
                <a:effectLst/>
                <a:latin typeface="NexusSerif"/>
              </a:rPr>
              <a:t>CPS </a:t>
            </a:r>
            <a:r>
              <a:rPr lang="zh-CN" altLang="en-US" b="0" i="0" dirty="0" smtClean="0">
                <a:solidFill>
                  <a:srgbClr val="2E2E2E"/>
                </a:solidFill>
                <a:effectLst/>
                <a:latin typeface="NexusSerif"/>
              </a:rPr>
              <a:t>发起网络攻击：</a:t>
            </a:r>
            <a:endParaRPr lang="en-US" altLang="zh-CN" b="0" i="0" dirty="0" smtClean="0">
              <a:solidFill>
                <a:srgbClr val="2E2E2E"/>
              </a:solidFill>
              <a:effectLst/>
              <a:latin typeface="NexusSerif"/>
            </a:endParaRPr>
          </a:p>
          <a:p>
            <a:pPr marL="400050" indent="-400050">
              <a:buAutoNum type="romanLcParenBoth"/>
            </a:pPr>
            <a:r>
              <a:rPr lang="zh-CN" altLang="en-US" b="0" i="0" dirty="0" smtClean="0">
                <a:solidFill>
                  <a:srgbClr val="2E2E2E"/>
                </a:solidFill>
                <a:effectLst/>
                <a:latin typeface="NexusSerif"/>
              </a:rPr>
              <a:t>传感器 </a:t>
            </a:r>
            <a:r>
              <a:rPr lang="en-US" altLang="zh-CN" b="0" i="0" dirty="0" smtClean="0">
                <a:solidFill>
                  <a:srgbClr val="2E2E2E"/>
                </a:solidFill>
                <a:effectLst/>
                <a:latin typeface="NexusSerif"/>
              </a:rPr>
              <a:t>- </a:t>
            </a:r>
            <a:r>
              <a:rPr lang="zh-CN" altLang="en-US" b="0" i="0" dirty="0" smtClean="0">
                <a:solidFill>
                  <a:srgbClr val="2E2E2E"/>
                </a:solidFill>
                <a:effectLst/>
                <a:latin typeface="NexusSerif"/>
              </a:rPr>
              <a:t>修改发送到 </a:t>
            </a:r>
            <a:r>
              <a:rPr lang="en-US" altLang="zh-CN" b="0" i="0" dirty="0" smtClean="0">
                <a:solidFill>
                  <a:srgbClr val="2E2E2E"/>
                </a:solidFill>
                <a:effectLst/>
                <a:latin typeface="NexusSerif"/>
              </a:rPr>
              <a:t>PLC </a:t>
            </a:r>
            <a:r>
              <a:rPr lang="zh-CN" altLang="en-US" b="0" i="0" dirty="0" smtClean="0">
                <a:solidFill>
                  <a:srgbClr val="2E2E2E"/>
                </a:solidFill>
                <a:effectLst/>
                <a:latin typeface="NexusSerif"/>
              </a:rPr>
              <a:t>的传感器读数。</a:t>
            </a:r>
            <a:endParaRPr lang="en-US" altLang="zh-CN" b="0" i="0" dirty="0" smtClean="0">
              <a:solidFill>
                <a:srgbClr val="2E2E2E"/>
              </a:solidFill>
              <a:effectLst/>
              <a:latin typeface="NexusSerif"/>
            </a:endParaRPr>
          </a:p>
          <a:p>
            <a:r>
              <a:rPr lang="en-US" altLang="zh-CN" b="0" i="0" dirty="0" smtClean="0">
                <a:solidFill>
                  <a:srgbClr val="2E2E2E"/>
                </a:solidFill>
                <a:effectLst/>
                <a:latin typeface="NexusSerif"/>
              </a:rPr>
              <a:t>(ii) </a:t>
            </a:r>
            <a:r>
              <a:rPr lang="zh-CN" altLang="en-US" b="0" i="0" dirty="0" smtClean="0">
                <a:solidFill>
                  <a:srgbClr val="2E2E2E"/>
                </a:solidFill>
                <a:effectLst/>
                <a:latin typeface="NexusSerif"/>
              </a:rPr>
              <a:t>执行器 </a:t>
            </a:r>
            <a:r>
              <a:rPr lang="en-US" altLang="zh-CN" b="0" i="0" dirty="0" smtClean="0">
                <a:solidFill>
                  <a:srgbClr val="2E2E2E"/>
                </a:solidFill>
                <a:effectLst/>
                <a:latin typeface="NexusSerif"/>
              </a:rPr>
              <a:t>- </a:t>
            </a:r>
            <a:r>
              <a:rPr lang="zh-CN" altLang="en-US" b="0" i="0" dirty="0" smtClean="0">
                <a:solidFill>
                  <a:srgbClr val="2E2E2E"/>
                </a:solidFill>
                <a:effectLst/>
                <a:latin typeface="NexusSerif"/>
              </a:rPr>
              <a:t>拥有来自 </a:t>
            </a:r>
            <a:r>
              <a:rPr lang="en-US" altLang="zh-CN" b="0" i="0" dirty="0" smtClean="0">
                <a:solidFill>
                  <a:srgbClr val="2E2E2E"/>
                </a:solidFill>
                <a:effectLst/>
                <a:latin typeface="NexusSerif"/>
              </a:rPr>
              <a:t>PLC </a:t>
            </a:r>
            <a:r>
              <a:rPr lang="zh-CN" altLang="en-US" b="0" i="0" dirty="0" smtClean="0">
                <a:solidFill>
                  <a:srgbClr val="2E2E2E"/>
                </a:solidFill>
                <a:effectLst/>
                <a:latin typeface="NexusSerif"/>
              </a:rPr>
              <a:t>的控制权。</a:t>
            </a:r>
            <a:endParaRPr lang="en-US" altLang="zh-CN" b="0" i="0" dirty="0" smtClean="0">
              <a:solidFill>
                <a:srgbClr val="2E2E2E"/>
              </a:solidFill>
              <a:effectLst/>
              <a:latin typeface="NexusSerif"/>
            </a:endParaRPr>
          </a:p>
          <a:p>
            <a:r>
              <a:rPr lang="en-US" altLang="zh-CN" b="0" i="0" dirty="0" smtClean="0">
                <a:solidFill>
                  <a:srgbClr val="2E2E2E"/>
                </a:solidFill>
                <a:effectLst/>
                <a:latin typeface="NexusSerif"/>
              </a:rPr>
              <a:t>(iii) PLC - </a:t>
            </a:r>
            <a:r>
              <a:rPr lang="zh-CN" altLang="en-US" b="0" i="0" dirty="0" smtClean="0">
                <a:solidFill>
                  <a:srgbClr val="2E2E2E"/>
                </a:solidFill>
                <a:effectLst/>
                <a:latin typeface="NexusSerif"/>
              </a:rPr>
              <a:t>修改固件或控制代码。</a:t>
            </a:r>
            <a:endParaRPr lang="en-US" altLang="zh-CN" b="0" i="0" dirty="0" smtClean="0">
              <a:solidFill>
                <a:srgbClr val="2E2E2E"/>
              </a:solidFill>
              <a:effectLst/>
              <a:latin typeface="NexusSerif"/>
            </a:endParaRPr>
          </a:p>
          <a:p>
            <a:r>
              <a:rPr lang="zh-CN" altLang="en-US" b="0" i="0" dirty="0" smtClean="0">
                <a:solidFill>
                  <a:srgbClr val="2E2E2E"/>
                </a:solidFill>
                <a:effectLst/>
                <a:latin typeface="NexusSerif"/>
              </a:rPr>
              <a:t>攻击者必须访问 </a:t>
            </a:r>
            <a:r>
              <a:rPr lang="en-US" altLang="zh-CN" b="0" i="0" dirty="0" smtClean="0">
                <a:solidFill>
                  <a:srgbClr val="2E2E2E"/>
                </a:solidFill>
                <a:effectLst/>
                <a:latin typeface="NexusSerif"/>
              </a:rPr>
              <a:t>CPS </a:t>
            </a:r>
            <a:r>
              <a:rPr lang="zh-CN" altLang="en-US" b="0" i="0" dirty="0" smtClean="0">
                <a:solidFill>
                  <a:srgbClr val="2E2E2E"/>
                </a:solidFill>
                <a:effectLst/>
                <a:latin typeface="NexusSerif"/>
              </a:rPr>
              <a:t>中的任何一个过程阶段才能发起攻击。</a:t>
            </a:r>
            <a:endParaRPr lang="en-US" altLang="zh-CN" dirty="0">
              <a:solidFill>
                <a:srgbClr val="2E2E2E"/>
              </a:solidFill>
              <a:latin typeface="NexusSerif"/>
            </a:endParaRPr>
          </a:p>
          <a:p>
            <a:r>
              <a:rPr lang="zh-CN" altLang="en-US" b="0" i="0" dirty="0" smtClean="0">
                <a:solidFill>
                  <a:srgbClr val="2E2E2E"/>
                </a:solidFill>
                <a:effectLst/>
                <a:latin typeface="NexusSerif"/>
              </a:rPr>
              <a:t>在这项工作中，作者专注于当不符合系统设计规范的状态时出现的“过程异常”。</a:t>
            </a:r>
            <a:endParaRPr lang="zh-CN" altLang="en-US" dirty="0"/>
          </a:p>
        </p:txBody>
      </p:sp>
      <p:sp>
        <p:nvSpPr>
          <p:cNvPr id="3" name="矩形 2"/>
          <p:cNvSpPr/>
          <p:nvPr/>
        </p:nvSpPr>
        <p:spPr>
          <a:xfrm>
            <a:off x="811077" y="3580877"/>
            <a:ext cx="8110780" cy="1754326"/>
          </a:xfrm>
          <a:prstGeom prst="rect">
            <a:avLst/>
          </a:prstGeom>
        </p:spPr>
        <p:txBody>
          <a:bodyPr wrap="square">
            <a:spAutoFit/>
          </a:bodyPr>
          <a:lstStyle/>
          <a:p>
            <a:r>
              <a:rPr lang="zh-CN" altLang="en-US" b="0" i="0" dirty="0" smtClean="0">
                <a:solidFill>
                  <a:srgbClr val="2E2E2E"/>
                </a:solidFill>
                <a:effectLst/>
                <a:latin typeface="NexusSerif"/>
              </a:rPr>
              <a:t>制定了以下研究问题，以解决应用机器学习算法设计高效异常检测器的挑战。</a:t>
            </a:r>
            <a:r>
              <a:rPr lang="en-US" altLang="zh-CN" b="1" i="0" dirty="0" smtClean="0">
                <a:solidFill>
                  <a:srgbClr val="2E2E2E"/>
                </a:solidFill>
                <a:effectLst/>
                <a:latin typeface="NexusSerif"/>
              </a:rPr>
              <a:t>RQ1</a:t>
            </a:r>
            <a:r>
              <a:rPr lang="zh-CN" altLang="en-US" b="0" i="0" dirty="0" smtClean="0">
                <a:solidFill>
                  <a:srgbClr val="2E2E2E"/>
                </a:solidFill>
                <a:effectLst/>
                <a:latin typeface="NexusSerif"/>
              </a:rPr>
              <a:t> </a:t>
            </a:r>
            <a:r>
              <a:rPr lang="en-US" altLang="zh-CN" b="0" i="0" dirty="0" smtClean="0">
                <a:solidFill>
                  <a:srgbClr val="2E2E2E"/>
                </a:solidFill>
                <a:effectLst/>
                <a:latin typeface="NexusSerif"/>
              </a:rPr>
              <a:t>: </a:t>
            </a:r>
            <a:r>
              <a:rPr lang="zh-CN" altLang="en-US" b="0" i="0" dirty="0" smtClean="0">
                <a:solidFill>
                  <a:srgbClr val="2E2E2E"/>
                </a:solidFill>
                <a:effectLst/>
                <a:latin typeface="NexusSerif"/>
              </a:rPr>
              <a:t>如何有效地利用机器学习模型来分析 </a:t>
            </a:r>
            <a:r>
              <a:rPr lang="en-US" altLang="zh-CN" b="0" i="0" dirty="0" smtClean="0">
                <a:solidFill>
                  <a:srgbClr val="2E2E2E"/>
                </a:solidFill>
                <a:effectLst/>
                <a:latin typeface="NexusSerif"/>
              </a:rPr>
              <a:t>CPS </a:t>
            </a:r>
            <a:r>
              <a:rPr lang="zh-CN" altLang="en-US" b="0" i="0" dirty="0" smtClean="0">
                <a:solidFill>
                  <a:srgbClr val="2E2E2E"/>
                </a:solidFill>
                <a:effectLst/>
                <a:latin typeface="NexusSerif"/>
              </a:rPr>
              <a:t>的过程（正常状态），使其能够使用历史数据准确预测其组件的行为？</a:t>
            </a:r>
            <a:endParaRPr lang="en-US" altLang="zh-CN" b="0" i="0" dirty="0" smtClean="0">
              <a:solidFill>
                <a:srgbClr val="2E2E2E"/>
              </a:solidFill>
              <a:effectLst/>
              <a:latin typeface="NexusSerif"/>
            </a:endParaRPr>
          </a:p>
          <a:p>
            <a:r>
              <a:rPr lang="en-US" altLang="zh-CN" b="1" i="0" dirty="0" smtClean="0">
                <a:solidFill>
                  <a:srgbClr val="2E2E2E"/>
                </a:solidFill>
                <a:effectLst/>
                <a:latin typeface="NexusSerif"/>
              </a:rPr>
              <a:t>RQ2 </a:t>
            </a:r>
            <a:r>
              <a:rPr lang="zh-CN" altLang="en-US" b="0" i="0" dirty="0" smtClean="0">
                <a:solidFill>
                  <a:srgbClr val="2E2E2E"/>
                </a:solidFill>
                <a:effectLst/>
                <a:latin typeface="NexusSerif"/>
              </a:rPr>
              <a:t>：如何设置最佳决策边界（阈值）以与残差进行比较，以在存在噪声过程的情况下识别恶意传感器读数？</a:t>
            </a:r>
            <a:endParaRPr lang="en-US" altLang="zh-CN" b="0" i="0" dirty="0" smtClean="0">
              <a:solidFill>
                <a:srgbClr val="2E2E2E"/>
              </a:solidFill>
              <a:effectLst/>
              <a:latin typeface="NexusSerif"/>
            </a:endParaRPr>
          </a:p>
          <a:p>
            <a:r>
              <a:rPr lang="en-US" altLang="zh-CN" b="1" i="0" dirty="0" smtClean="0">
                <a:solidFill>
                  <a:srgbClr val="2E2E2E"/>
                </a:solidFill>
                <a:effectLst/>
                <a:latin typeface="NexusSerif"/>
              </a:rPr>
              <a:t>RQ3</a:t>
            </a:r>
            <a:r>
              <a:rPr lang="zh-CN" altLang="en-US" b="0" i="0" dirty="0" smtClean="0">
                <a:solidFill>
                  <a:srgbClr val="2E2E2E"/>
                </a:solidFill>
                <a:effectLst/>
                <a:latin typeface="NexusSerif"/>
              </a:rPr>
              <a:t>：如何定位可能受到攻击的特定传感器或执行器？</a:t>
            </a:r>
            <a:endParaRPr lang="zh-CN" altLang="en-US" dirty="0"/>
          </a:p>
        </p:txBody>
      </p:sp>
      <p:sp>
        <p:nvSpPr>
          <p:cNvPr id="4" name="文本框 3"/>
          <p:cNvSpPr txBox="1"/>
          <p:nvPr/>
        </p:nvSpPr>
        <p:spPr>
          <a:xfrm>
            <a:off x="650928" y="423620"/>
            <a:ext cx="1530227" cy="461665"/>
          </a:xfrm>
          <a:prstGeom prst="rect">
            <a:avLst/>
          </a:prstGeom>
          <a:noFill/>
        </p:spPr>
        <p:txBody>
          <a:bodyPr wrap="none" rtlCol="0">
            <a:spAutoFit/>
          </a:bodyPr>
          <a:lstStyle/>
          <a:p>
            <a:r>
              <a:rPr lang="en-US" altLang="zh-CN" sz="2400" dirty="0" smtClean="0">
                <a:solidFill>
                  <a:srgbClr val="FF0000"/>
                </a:solidFill>
              </a:rPr>
              <a:t>Challenges</a:t>
            </a:r>
            <a:endParaRPr lang="zh-CN" altLang="en-US" sz="2400" dirty="0">
              <a:solidFill>
                <a:srgbClr val="FF0000"/>
              </a:solidFill>
            </a:endParaRPr>
          </a:p>
        </p:txBody>
      </p:sp>
    </p:spTree>
    <p:extLst>
      <p:ext uri="{BB962C8B-B14F-4D97-AF65-F5344CB8AC3E}">
        <p14:creationId xmlns:p14="http://schemas.microsoft.com/office/powerpoint/2010/main" val="4148624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77810" y="781957"/>
            <a:ext cx="10414861" cy="646331"/>
          </a:xfrm>
          <a:prstGeom prst="rect">
            <a:avLst/>
          </a:prstGeom>
        </p:spPr>
        <p:txBody>
          <a:bodyPr wrap="square">
            <a:spAutoFit/>
          </a:bodyPr>
          <a:lstStyle/>
          <a:p>
            <a:r>
              <a:rPr lang="zh-CN" altLang="en-US" b="0" i="0" dirty="0" smtClean="0">
                <a:solidFill>
                  <a:srgbClr val="2E2E2E"/>
                </a:solidFill>
                <a:effectLst/>
                <a:latin typeface="NexusSerif"/>
              </a:rPr>
              <a:t>在本文中，提出了一种新颖的基于</a:t>
            </a:r>
            <a:r>
              <a:rPr lang="en-US" altLang="zh-CN" b="0" i="0" dirty="0" smtClean="0">
                <a:solidFill>
                  <a:srgbClr val="2E2E2E"/>
                </a:solidFill>
                <a:effectLst/>
                <a:latin typeface="NexusSerif"/>
              </a:rPr>
              <a:t>MLP</a:t>
            </a:r>
            <a:r>
              <a:rPr lang="en-US" altLang="zh-CN" dirty="0">
                <a:solidFill>
                  <a:srgbClr val="2E2E2E"/>
                </a:solidFill>
                <a:latin typeface="NexusSerif"/>
              </a:rPr>
              <a:t>-</a:t>
            </a:r>
            <a:r>
              <a:rPr lang="en-US" altLang="zh-CN" b="0" i="0" dirty="0" smtClean="0">
                <a:solidFill>
                  <a:srgbClr val="2E2E2E"/>
                </a:solidFill>
                <a:effectLst/>
                <a:latin typeface="NexusSerif"/>
              </a:rPr>
              <a:t>CUSUM </a:t>
            </a:r>
            <a:r>
              <a:rPr lang="zh-CN" altLang="en-US" b="0" i="0" dirty="0" smtClean="0">
                <a:solidFill>
                  <a:srgbClr val="2E2E2E"/>
                </a:solidFill>
                <a:effectLst/>
                <a:latin typeface="NexusSerif"/>
              </a:rPr>
              <a:t>的异常检测器，以检测由于对操作 </a:t>
            </a:r>
            <a:r>
              <a:rPr lang="en-US" altLang="zh-CN" b="0" i="0" dirty="0" smtClean="0">
                <a:solidFill>
                  <a:srgbClr val="2E2E2E"/>
                </a:solidFill>
                <a:effectLst/>
                <a:latin typeface="NexusSerif"/>
              </a:rPr>
              <a:t>CI </a:t>
            </a:r>
            <a:r>
              <a:rPr lang="zh-CN" altLang="en-US" b="0" i="0" dirty="0" smtClean="0">
                <a:solidFill>
                  <a:srgbClr val="2E2E2E"/>
                </a:solidFill>
                <a:effectLst/>
                <a:latin typeface="NexusSerif"/>
              </a:rPr>
              <a:t>的直接和隐蔽攻击而可能出现的过程异常。</a:t>
            </a:r>
            <a:endParaRPr lang="zh-CN" altLang="en-US" dirty="0"/>
          </a:p>
        </p:txBody>
      </p:sp>
      <p:sp>
        <p:nvSpPr>
          <p:cNvPr id="3" name="矩形 2"/>
          <p:cNvSpPr/>
          <p:nvPr/>
        </p:nvSpPr>
        <p:spPr>
          <a:xfrm>
            <a:off x="496003" y="1598908"/>
            <a:ext cx="1697901" cy="369332"/>
          </a:xfrm>
          <a:prstGeom prst="rect">
            <a:avLst/>
          </a:prstGeom>
        </p:spPr>
        <p:txBody>
          <a:bodyPr wrap="none">
            <a:spAutoFit/>
          </a:bodyPr>
          <a:lstStyle/>
          <a:p>
            <a:r>
              <a:rPr lang="en-US" altLang="zh-CN" b="1" i="0" dirty="0" smtClean="0">
                <a:solidFill>
                  <a:srgbClr val="505050"/>
                </a:solidFill>
                <a:effectLst/>
                <a:latin typeface="NexusSerif"/>
              </a:rPr>
              <a:t>MLP</a:t>
            </a:r>
            <a:r>
              <a:rPr lang="zh-CN" altLang="en-US" b="1" i="0" dirty="0" smtClean="0">
                <a:solidFill>
                  <a:srgbClr val="505050"/>
                </a:solidFill>
                <a:effectLst/>
                <a:latin typeface="NexusSerif"/>
              </a:rPr>
              <a:t>多层感知器</a:t>
            </a:r>
            <a:endParaRPr lang="zh-CN" altLang="en-US" b="1" i="0" dirty="0">
              <a:solidFill>
                <a:srgbClr val="505050"/>
              </a:solidFill>
              <a:effectLst/>
              <a:latin typeface="NexusSerif"/>
            </a:endParaRPr>
          </a:p>
        </p:txBody>
      </p:sp>
      <p:sp>
        <p:nvSpPr>
          <p:cNvPr id="5" name="文本框 4"/>
          <p:cNvSpPr txBox="1"/>
          <p:nvPr/>
        </p:nvSpPr>
        <p:spPr>
          <a:xfrm>
            <a:off x="428786" y="320292"/>
            <a:ext cx="1188082" cy="461665"/>
          </a:xfrm>
          <a:prstGeom prst="rect">
            <a:avLst/>
          </a:prstGeom>
          <a:noFill/>
        </p:spPr>
        <p:txBody>
          <a:bodyPr wrap="none" rtlCol="0">
            <a:spAutoFit/>
          </a:bodyPr>
          <a:lstStyle/>
          <a:p>
            <a:r>
              <a:rPr lang="en-US" altLang="zh-CN" sz="2400" dirty="0" smtClean="0">
                <a:solidFill>
                  <a:srgbClr val="FF0000"/>
                </a:solidFill>
              </a:rPr>
              <a:t>Method</a:t>
            </a:r>
            <a:endParaRPr lang="zh-CN" altLang="en-US" sz="2400" dirty="0">
              <a:solidFill>
                <a:srgbClr val="FF0000"/>
              </a:solidFill>
            </a:endParaRPr>
          </a:p>
        </p:txBody>
      </p:sp>
      <p:pic>
        <p:nvPicPr>
          <p:cNvPr id="6" name="图片 5"/>
          <p:cNvPicPr>
            <a:picLocks noChangeAspect="1"/>
          </p:cNvPicPr>
          <p:nvPr/>
        </p:nvPicPr>
        <p:blipFill>
          <a:blip r:embed="rId2"/>
          <a:stretch>
            <a:fillRect/>
          </a:stretch>
        </p:blipFill>
        <p:spPr>
          <a:xfrm>
            <a:off x="5716290" y="2138860"/>
            <a:ext cx="6279397" cy="4149253"/>
          </a:xfrm>
          <a:prstGeom prst="rect">
            <a:avLst/>
          </a:prstGeom>
        </p:spPr>
      </p:pic>
      <p:sp>
        <p:nvSpPr>
          <p:cNvPr id="7" name="矩形 6"/>
          <p:cNvSpPr/>
          <p:nvPr/>
        </p:nvSpPr>
        <p:spPr>
          <a:xfrm>
            <a:off x="268638" y="2619982"/>
            <a:ext cx="5548393" cy="2585323"/>
          </a:xfrm>
          <a:prstGeom prst="rect">
            <a:avLst/>
          </a:prstGeom>
        </p:spPr>
        <p:txBody>
          <a:bodyPr wrap="square">
            <a:spAutoFit/>
          </a:bodyPr>
          <a:lstStyle/>
          <a:p>
            <a:r>
              <a:rPr lang="zh-CN" altLang="en-US" b="0" i="0" dirty="0" smtClean="0">
                <a:solidFill>
                  <a:srgbClr val="2E2E2E"/>
                </a:solidFill>
                <a:effectLst/>
                <a:latin typeface="NexusSerif"/>
              </a:rPr>
              <a:t>一个</a:t>
            </a:r>
            <a:r>
              <a:rPr lang="en-US" altLang="zh-CN" b="0" i="0" dirty="0" smtClean="0">
                <a:solidFill>
                  <a:srgbClr val="2E2E2E"/>
                </a:solidFill>
                <a:effectLst/>
                <a:latin typeface="NexusSerif"/>
              </a:rPr>
              <a:t>MLP</a:t>
            </a:r>
            <a:r>
              <a:rPr lang="zh-CN" altLang="en-US" b="0" i="0" dirty="0" smtClean="0">
                <a:solidFill>
                  <a:srgbClr val="2E2E2E"/>
                </a:solidFill>
                <a:effectLst/>
                <a:latin typeface="NexusSerif"/>
              </a:rPr>
              <a:t>由一系列连续的层组成，每一层的神经元连接到下一层，形成一个单向前馈结构。</a:t>
            </a:r>
            <a:endParaRPr lang="en-US" altLang="zh-CN" b="0" i="0" dirty="0" smtClean="0">
              <a:solidFill>
                <a:srgbClr val="2E2E2E"/>
              </a:solidFill>
              <a:effectLst/>
              <a:latin typeface="NexusSerif"/>
            </a:endParaRPr>
          </a:p>
          <a:p>
            <a:r>
              <a:rPr lang="en-US" altLang="zh-CN" b="0" i="0" dirty="0" smtClean="0">
                <a:solidFill>
                  <a:srgbClr val="2E2E2E"/>
                </a:solidFill>
                <a:effectLst/>
                <a:latin typeface="NexusSerif"/>
              </a:rPr>
              <a:t>MLP </a:t>
            </a:r>
            <a:r>
              <a:rPr lang="zh-CN" altLang="en-US" b="0" i="0" dirty="0" smtClean="0">
                <a:solidFill>
                  <a:srgbClr val="2E2E2E"/>
                </a:solidFill>
                <a:effectLst/>
                <a:latin typeface="NexusSerif"/>
              </a:rPr>
              <a:t>模型的架构可以描述如下：</a:t>
            </a:r>
            <a:endParaRPr lang="en-US" altLang="zh-CN" b="0" i="0" dirty="0" smtClean="0">
              <a:solidFill>
                <a:srgbClr val="2E2E2E"/>
              </a:solidFill>
              <a:effectLst/>
              <a:latin typeface="NexusSerif"/>
            </a:endParaRPr>
          </a:p>
          <a:p>
            <a:r>
              <a:rPr lang="zh-CN" altLang="en-US" b="0" i="0" dirty="0" smtClean="0">
                <a:solidFill>
                  <a:srgbClr val="2E2E2E"/>
                </a:solidFill>
                <a:effectLst/>
                <a:latin typeface="NexusSerif"/>
              </a:rPr>
              <a:t>第一层（“输入层”）将来自 </a:t>
            </a:r>
            <a:r>
              <a:rPr lang="en-US" altLang="zh-CN" b="0" i="0" dirty="0" smtClean="0">
                <a:solidFill>
                  <a:srgbClr val="2E2E2E"/>
                </a:solidFill>
                <a:effectLst/>
                <a:latin typeface="NexusSerif"/>
              </a:rPr>
              <a:t>CPS </a:t>
            </a:r>
            <a:r>
              <a:rPr lang="zh-CN" altLang="en-US" b="0" i="0" dirty="0" smtClean="0">
                <a:solidFill>
                  <a:srgbClr val="2E2E2E"/>
                </a:solidFill>
                <a:effectLst/>
                <a:latin typeface="NexusSerif"/>
              </a:rPr>
              <a:t>的状态变量作为输入提供。</a:t>
            </a:r>
            <a:endParaRPr lang="en-US" altLang="zh-CN" b="0" i="0" dirty="0" smtClean="0">
              <a:solidFill>
                <a:srgbClr val="2E2E2E"/>
              </a:solidFill>
              <a:effectLst/>
              <a:latin typeface="NexusSerif"/>
            </a:endParaRPr>
          </a:p>
          <a:p>
            <a:r>
              <a:rPr lang="zh-CN" altLang="en-US" b="0" i="0" dirty="0" smtClean="0">
                <a:solidFill>
                  <a:srgbClr val="2E2E2E"/>
                </a:solidFill>
                <a:effectLst/>
                <a:latin typeface="NexusSerif"/>
              </a:rPr>
              <a:t>最后一层，称为“输出层”，用于预测系统行为。</a:t>
            </a:r>
            <a:endParaRPr lang="en-US" altLang="zh-CN" b="0" i="0" dirty="0" smtClean="0">
              <a:solidFill>
                <a:srgbClr val="2E2E2E"/>
              </a:solidFill>
              <a:effectLst/>
              <a:latin typeface="NexusSerif"/>
            </a:endParaRPr>
          </a:p>
          <a:p>
            <a:r>
              <a:rPr lang="zh-CN" altLang="en-US" b="0" i="0" dirty="0" smtClean="0">
                <a:solidFill>
                  <a:srgbClr val="2E2E2E"/>
                </a:solidFill>
                <a:effectLst/>
                <a:latin typeface="NexusSerif"/>
              </a:rPr>
              <a:t>输入层和输出层之间的层被称为“隐藏层，其中每一层的输入是从其前一层获得的” 。</a:t>
            </a:r>
            <a:endParaRPr lang="en-US" altLang="zh-CN" b="0" i="0" dirty="0" smtClean="0">
              <a:solidFill>
                <a:srgbClr val="2E2E2E"/>
              </a:solidFill>
              <a:effectLst/>
              <a:latin typeface="NexusSerif"/>
            </a:endParaRPr>
          </a:p>
          <a:p>
            <a:r>
              <a:rPr lang="zh-CN" altLang="en-US" b="0" i="0" dirty="0" smtClean="0">
                <a:solidFill>
                  <a:srgbClr val="2E2E2E"/>
                </a:solidFill>
                <a:effectLst/>
                <a:latin typeface="NexusSerif"/>
              </a:rPr>
              <a:t>每层的数学表示：</a:t>
            </a:r>
            <a:endParaRPr lang="zh-CN" altLang="en-US" dirty="0"/>
          </a:p>
        </p:txBody>
      </p:sp>
      <p:pic>
        <p:nvPicPr>
          <p:cNvPr id="8" name="图片 7"/>
          <p:cNvPicPr>
            <a:picLocks noChangeAspect="1"/>
          </p:cNvPicPr>
          <p:nvPr/>
        </p:nvPicPr>
        <p:blipFill>
          <a:blip r:embed="rId3"/>
          <a:stretch>
            <a:fillRect/>
          </a:stretch>
        </p:blipFill>
        <p:spPr>
          <a:xfrm>
            <a:off x="439120" y="5288826"/>
            <a:ext cx="5277170" cy="915765"/>
          </a:xfrm>
          <a:prstGeom prst="rect">
            <a:avLst/>
          </a:prstGeom>
        </p:spPr>
      </p:pic>
    </p:spTree>
    <p:extLst>
      <p:ext uri="{BB962C8B-B14F-4D97-AF65-F5344CB8AC3E}">
        <p14:creationId xmlns:p14="http://schemas.microsoft.com/office/powerpoint/2010/main" val="3079637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6428" y="819462"/>
            <a:ext cx="1454244" cy="369332"/>
          </a:xfrm>
          <a:prstGeom prst="rect">
            <a:avLst/>
          </a:prstGeom>
        </p:spPr>
        <p:txBody>
          <a:bodyPr wrap="none">
            <a:spAutoFit/>
          </a:bodyPr>
          <a:lstStyle/>
          <a:p>
            <a:r>
              <a:rPr lang="zh-CN" altLang="en-US" b="0" i="0" dirty="0" smtClean="0">
                <a:solidFill>
                  <a:srgbClr val="505050"/>
                </a:solidFill>
                <a:effectLst/>
                <a:latin typeface="NexusSerif"/>
              </a:rPr>
              <a:t> </a:t>
            </a:r>
            <a:r>
              <a:rPr lang="en-US" altLang="zh-CN" b="1" i="0" dirty="0" smtClean="0">
                <a:solidFill>
                  <a:srgbClr val="505050"/>
                </a:solidFill>
                <a:effectLst/>
                <a:latin typeface="NexusSerif"/>
              </a:rPr>
              <a:t>CUSUM </a:t>
            </a:r>
            <a:r>
              <a:rPr lang="zh-CN" altLang="en-US" b="1" i="0" dirty="0" smtClean="0">
                <a:solidFill>
                  <a:srgbClr val="505050"/>
                </a:solidFill>
                <a:effectLst/>
                <a:latin typeface="NexusSerif"/>
              </a:rPr>
              <a:t>方法</a:t>
            </a:r>
            <a:endParaRPr lang="zh-CN" altLang="en-US" b="1" i="0" dirty="0">
              <a:solidFill>
                <a:srgbClr val="505050"/>
              </a:solidFill>
              <a:effectLst/>
              <a:latin typeface="NexusSerif"/>
            </a:endParaRPr>
          </a:p>
        </p:txBody>
      </p:sp>
      <p:sp>
        <p:nvSpPr>
          <p:cNvPr id="4" name="矩形 3"/>
          <p:cNvSpPr/>
          <p:nvPr/>
        </p:nvSpPr>
        <p:spPr>
          <a:xfrm>
            <a:off x="1019923" y="1437776"/>
            <a:ext cx="11003796" cy="923330"/>
          </a:xfrm>
          <a:prstGeom prst="rect">
            <a:avLst/>
          </a:prstGeom>
        </p:spPr>
        <p:txBody>
          <a:bodyPr wrap="square">
            <a:spAutoFit/>
          </a:bodyPr>
          <a:lstStyle/>
          <a:p>
            <a:r>
              <a:rPr lang="zh-CN" altLang="en-US" b="0" i="0" dirty="0" smtClean="0">
                <a:solidFill>
                  <a:srgbClr val="2E2E2E"/>
                </a:solidFill>
                <a:effectLst/>
                <a:latin typeface="NexusSerif"/>
              </a:rPr>
              <a:t>异常检测的一个重大挑战是处理检测对阈值的敏感性</a:t>
            </a:r>
            <a:r>
              <a:rPr lang="en-US" altLang="zh-CN" b="0" i="0" dirty="0" smtClean="0">
                <a:solidFill>
                  <a:srgbClr val="2E2E2E"/>
                </a:solidFill>
                <a:effectLst/>
                <a:latin typeface="NexusSerif"/>
              </a:rPr>
              <a:t>(ε)</a:t>
            </a:r>
            <a:r>
              <a:rPr lang="zh-CN" altLang="en-US" b="0" i="0" dirty="0" smtClean="0">
                <a:solidFill>
                  <a:srgbClr val="2E2E2E"/>
                </a:solidFill>
                <a:effectLst/>
                <a:latin typeface="NexusSerif"/>
              </a:rPr>
              <a:t>，阈值选择不当可能导致高误报率。因此，我们使用 </a:t>
            </a:r>
            <a:r>
              <a:rPr lang="en-US" altLang="zh-CN" b="0" i="0" dirty="0" smtClean="0">
                <a:solidFill>
                  <a:srgbClr val="2E2E2E"/>
                </a:solidFill>
                <a:effectLst/>
                <a:latin typeface="NexusSerif"/>
              </a:rPr>
              <a:t>CUSUM</a:t>
            </a:r>
            <a:r>
              <a:rPr lang="zh-CN" altLang="en-US" b="0" i="0" dirty="0" smtClean="0">
                <a:solidFill>
                  <a:srgbClr val="2E2E2E"/>
                </a:solidFill>
                <a:effectLst/>
                <a:latin typeface="NexusSerif"/>
              </a:rPr>
              <a:t>方法来检测与时间序列中正常行为的偏差。</a:t>
            </a:r>
            <a:r>
              <a:rPr lang="en-US" altLang="zh-CN" b="0" i="0" dirty="0" smtClean="0">
                <a:solidFill>
                  <a:srgbClr val="2E2E2E"/>
                </a:solidFill>
                <a:effectLst/>
                <a:latin typeface="NexusSerif"/>
              </a:rPr>
              <a:t>CUSUM </a:t>
            </a:r>
            <a:r>
              <a:rPr lang="zh-CN" altLang="en-US" b="0" i="0" dirty="0" smtClean="0">
                <a:solidFill>
                  <a:srgbClr val="2E2E2E"/>
                </a:solidFill>
                <a:effectLst/>
                <a:latin typeface="NexusSerif"/>
              </a:rPr>
              <a:t>是一种统计方法，它计算预测数据样本的累积和，以监控检测中的微小变化。</a:t>
            </a:r>
            <a:r>
              <a:rPr lang="zh-CN" altLang="en-US" b="0" i="0" u="none" strike="noStrike" dirty="0" smtClean="0">
                <a:effectLst/>
                <a:latin typeface="NexusSerif"/>
              </a:rPr>
              <a:t>使用以下等式</a:t>
            </a:r>
            <a:r>
              <a:rPr lang="zh-CN" altLang="en-US" b="0" i="0" dirty="0" smtClean="0">
                <a:solidFill>
                  <a:srgbClr val="2E2E2E"/>
                </a:solidFill>
                <a:effectLst/>
                <a:latin typeface="NexusSerif"/>
              </a:rPr>
              <a:t>计算预测误差的正负侧偏差</a:t>
            </a:r>
            <a:endParaRPr lang="zh-CN" altLang="en-US" dirty="0"/>
          </a:p>
        </p:txBody>
      </p:sp>
      <p:pic>
        <p:nvPicPr>
          <p:cNvPr id="5" name="图片 4"/>
          <p:cNvPicPr>
            <a:picLocks noChangeAspect="1"/>
          </p:cNvPicPr>
          <p:nvPr/>
        </p:nvPicPr>
        <p:blipFill>
          <a:blip r:embed="rId2"/>
          <a:stretch>
            <a:fillRect/>
          </a:stretch>
        </p:blipFill>
        <p:spPr>
          <a:xfrm>
            <a:off x="2499370" y="2777392"/>
            <a:ext cx="7158275" cy="1399496"/>
          </a:xfrm>
          <a:prstGeom prst="rect">
            <a:avLst/>
          </a:prstGeom>
        </p:spPr>
      </p:pic>
      <p:sp>
        <p:nvSpPr>
          <p:cNvPr id="6" name="矩形 5"/>
          <p:cNvSpPr/>
          <p:nvPr/>
        </p:nvSpPr>
        <p:spPr>
          <a:xfrm>
            <a:off x="723254" y="4635812"/>
            <a:ext cx="11468746" cy="1200329"/>
          </a:xfrm>
          <a:prstGeom prst="rect">
            <a:avLst/>
          </a:prstGeom>
        </p:spPr>
        <p:txBody>
          <a:bodyPr wrap="square">
            <a:spAutoFit/>
          </a:bodyPr>
          <a:lstStyle/>
          <a:p>
            <a:r>
              <a:rPr lang="zh-CN" altLang="en-US" b="0" i="0" dirty="0" smtClean="0">
                <a:solidFill>
                  <a:srgbClr val="2E2E2E"/>
                </a:solidFill>
                <a:effectLst/>
                <a:latin typeface="NexusSerif"/>
              </a:rPr>
              <a:t>其中，</a:t>
            </a:r>
            <a:r>
              <a:rPr lang="en-US" altLang="zh-CN" b="0" i="0" dirty="0" smtClean="0">
                <a:solidFill>
                  <a:srgbClr val="2E2E2E"/>
                </a:solidFill>
                <a:effectLst/>
                <a:latin typeface="NexusSerif"/>
              </a:rPr>
              <a:t>Pi</a:t>
            </a:r>
            <a:r>
              <a:rPr lang="zh-CN" altLang="en-US" b="0" i="0" dirty="0" smtClean="0">
                <a:solidFill>
                  <a:srgbClr val="2E2E2E"/>
                </a:solidFill>
                <a:effectLst/>
                <a:latin typeface="NexusSerif"/>
              </a:rPr>
              <a:t>和</a:t>
            </a:r>
            <a:r>
              <a:rPr lang="en-US" altLang="zh-CN" b="0" i="0" dirty="0" smtClean="0">
                <a:solidFill>
                  <a:srgbClr val="2E2E2E"/>
                </a:solidFill>
                <a:effectLst/>
                <a:latin typeface="NexusSerif"/>
              </a:rPr>
              <a:t>Ni</a:t>
            </a:r>
            <a:r>
              <a:rPr lang="zh-CN" altLang="en-US" b="0" i="0" dirty="0" smtClean="0">
                <a:solidFill>
                  <a:srgbClr val="2E2E2E"/>
                </a:solidFill>
                <a:effectLst/>
                <a:latin typeface="NexusSerif"/>
              </a:rPr>
              <a:t>分别是预测误差项的正侧和负侧偏差，</a:t>
            </a:r>
            <a:r>
              <a:rPr lang="en-US" altLang="zh-CN" b="0" i="0" dirty="0" smtClean="0">
                <a:solidFill>
                  <a:srgbClr val="2E2E2E"/>
                </a:solidFill>
                <a:effectLst/>
                <a:latin typeface="NexusSerif"/>
              </a:rPr>
              <a:t>target</a:t>
            </a:r>
            <a:r>
              <a:rPr lang="zh-CN" altLang="en-US" b="0" i="0" dirty="0" smtClean="0">
                <a:solidFill>
                  <a:srgbClr val="2E2E2E"/>
                </a:solidFill>
                <a:effectLst/>
                <a:latin typeface="NexusSerif"/>
              </a:rPr>
              <a:t>和</a:t>
            </a:r>
            <a:r>
              <a:rPr lang="en-US" altLang="zh-CN" b="0" i="0" dirty="0" smtClean="0">
                <a:solidFill>
                  <a:srgbClr val="2E2E2E"/>
                </a:solidFill>
                <a:effectLst/>
                <a:latin typeface="NexusSerif"/>
              </a:rPr>
              <a:t>b</a:t>
            </a:r>
            <a:r>
              <a:rPr lang="zh-CN" altLang="en-US" b="0" i="0" dirty="0" smtClean="0">
                <a:solidFill>
                  <a:srgbClr val="2E2E2E"/>
                </a:solidFill>
                <a:effectLst/>
                <a:latin typeface="NexusSerif"/>
              </a:rPr>
              <a:t>是表示偏差安全极限的可调参数。</a:t>
            </a:r>
            <a:endParaRPr lang="en-US" altLang="zh-CN" b="0" i="0" dirty="0" smtClean="0">
              <a:solidFill>
                <a:srgbClr val="2E2E2E"/>
              </a:solidFill>
              <a:effectLst/>
              <a:latin typeface="NexusSerif"/>
            </a:endParaRPr>
          </a:p>
          <a:p>
            <a:r>
              <a:rPr lang="zh-CN" altLang="en-US" b="0" i="0" dirty="0" smtClean="0">
                <a:solidFill>
                  <a:srgbClr val="2E2E2E"/>
                </a:solidFill>
                <a:effectLst/>
                <a:latin typeface="NexusSerif"/>
              </a:rPr>
              <a:t>为了最小化误报，引入了两个参数，即控制上限（</a:t>
            </a:r>
            <a:r>
              <a:rPr lang="en-US" altLang="zh-CN" b="0" i="0" dirty="0" smtClean="0">
                <a:solidFill>
                  <a:srgbClr val="2E2E2E"/>
                </a:solidFill>
                <a:effectLst/>
                <a:latin typeface="NexusSerif"/>
              </a:rPr>
              <a:t>UCL</a:t>
            </a:r>
            <a:r>
              <a:rPr lang="zh-CN" altLang="en-US" b="0" i="0" dirty="0" smtClean="0">
                <a:solidFill>
                  <a:srgbClr val="2E2E2E"/>
                </a:solidFill>
                <a:effectLst/>
                <a:latin typeface="NexusSerif"/>
              </a:rPr>
              <a:t>）和控制下限（</a:t>
            </a:r>
            <a:r>
              <a:rPr lang="en-US" altLang="zh-CN" b="0" i="0" dirty="0" smtClean="0">
                <a:solidFill>
                  <a:srgbClr val="2E2E2E"/>
                </a:solidFill>
                <a:effectLst/>
                <a:latin typeface="NexusSerif"/>
              </a:rPr>
              <a:t>LCL</a:t>
            </a:r>
            <a:r>
              <a:rPr lang="zh-CN" altLang="en-US" b="0" i="0" dirty="0" smtClean="0">
                <a:solidFill>
                  <a:srgbClr val="2E2E2E"/>
                </a:solidFill>
                <a:effectLst/>
                <a:latin typeface="NexusSerif"/>
              </a:rPr>
              <a:t>），这两个参数是使用</a:t>
            </a:r>
            <a:r>
              <a:rPr lang="en-US" altLang="zh-CN" b="0" i="0" dirty="0" smtClean="0">
                <a:solidFill>
                  <a:srgbClr val="2E2E2E"/>
                </a:solidFill>
                <a:effectLst/>
                <a:latin typeface="NexusSerif"/>
              </a:rPr>
              <a:t>P</a:t>
            </a:r>
            <a:r>
              <a:rPr lang="zh-CN" altLang="en-US" b="0" i="0" dirty="0" smtClean="0">
                <a:solidFill>
                  <a:srgbClr val="2E2E2E"/>
                </a:solidFill>
                <a:effectLst/>
                <a:latin typeface="NexusSerif"/>
              </a:rPr>
              <a:t>和</a:t>
            </a:r>
            <a:r>
              <a:rPr lang="en-US" altLang="zh-CN" b="0" i="0" dirty="0" smtClean="0">
                <a:solidFill>
                  <a:srgbClr val="2E2E2E"/>
                </a:solidFill>
                <a:effectLst/>
                <a:latin typeface="NexusSerif"/>
              </a:rPr>
              <a:t>N</a:t>
            </a:r>
            <a:r>
              <a:rPr lang="zh-CN" altLang="en-US" b="0" i="0" dirty="0" smtClean="0">
                <a:solidFill>
                  <a:srgbClr val="2E2E2E"/>
                </a:solidFill>
                <a:effectLst/>
                <a:latin typeface="NexusSerif"/>
              </a:rPr>
              <a:t>值经验计算的。</a:t>
            </a:r>
            <a:endParaRPr lang="en-US" altLang="zh-CN" b="0" i="0" dirty="0" smtClean="0">
              <a:solidFill>
                <a:srgbClr val="2E2E2E"/>
              </a:solidFill>
              <a:effectLst/>
              <a:latin typeface="NexusSerif"/>
            </a:endParaRPr>
          </a:p>
          <a:p>
            <a:r>
              <a:rPr lang="zh-CN" altLang="en-US" b="0" i="0" dirty="0" smtClean="0">
                <a:solidFill>
                  <a:srgbClr val="2E2E2E"/>
                </a:solidFill>
                <a:effectLst/>
                <a:latin typeface="NexusSerif"/>
              </a:rPr>
              <a:t>通常，</a:t>
            </a:r>
            <a:r>
              <a:rPr lang="en-US" altLang="zh-CN" b="0" i="0" dirty="0" smtClean="0">
                <a:solidFill>
                  <a:srgbClr val="2E2E2E"/>
                </a:solidFill>
                <a:effectLst/>
                <a:latin typeface="NexusSerif"/>
              </a:rPr>
              <a:t>UCL</a:t>
            </a:r>
            <a:r>
              <a:rPr lang="zh-CN" altLang="en-US" b="0" i="0" dirty="0" smtClean="0">
                <a:solidFill>
                  <a:srgbClr val="2E2E2E"/>
                </a:solidFill>
                <a:effectLst/>
                <a:latin typeface="NexusSerif"/>
              </a:rPr>
              <a:t>和</a:t>
            </a:r>
            <a:r>
              <a:rPr lang="en-US" altLang="zh-CN" b="0" i="0" dirty="0" smtClean="0">
                <a:solidFill>
                  <a:srgbClr val="2E2E2E"/>
                </a:solidFill>
                <a:effectLst/>
                <a:latin typeface="NexusSerif"/>
              </a:rPr>
              <a:t>LCL</a:t>
            </a:r>
            <a:r>
              <a:rPr lang="zh-CN" altLang="en-US" b="0" i="0" dirty="0" smtClean="0">
                <a:solidFill>
                  <a:srgbClr val="2E2E2E"/>
                </a:solidFill>
                <a:effectLst/>
                <a:latin typeface="NexusSerif"/>
              </a:rPr>
              <a:t>作为异常检测的边界区域，即在测试阶段，当</a:t>
            </a:r>
            <a:r>
              <a:rPr lang="en-US" altLang="zh-CN" b="0" i="0" dirty="0" smtClean="0">
                <a:solidFill>
                  <a:srgbClr val="2E2E2E"/>
                </a:solidFill>
                <a:effectLst/>
                <a:latin typeface="NexusSerif"/>
              </a:rPr>
              <a:t>Pi&gt;UCL</a:t>
            </a:r>
            <a:r>
              <a:rPr lang="zh-CN" altLang="en-US" b="0" i="0" dirty="0" smtClean="0">
                <a:solidFill>
                  <a:srgbClr val="2E2E2E"/>
                </a:solidFill>
                <a:effectLst/>
                <a:latin typeface="NexusSerif"/>
              </a:rPr>
              <a:t>或</a:t>
            </a:r>
            <a:r>
              <a:rPr lang="en-US" altLang="zh-CN" b="0" i="0" dirty="0" smtClean="0">
                <a:solidFill>
                  <a:srgbClr val="2E2E2E"/>
                </a:solidFill>
                <a:effectLst/>
                <a:latin typeface="NexusSerif"/>
              </a:rPr>
              <a:t>Ni&lt;LCL</a:t>
            </a:r>
            <a:r>
              <a:rPr lang="zh-CN" altLang="en-US" b="0" i="0" dirty="0" smtClean="0">
                <a:solidFill>
                  <a:srgbClr val="2E2E2E"/>
                </a:solidFill>
                <a:effectLst/>
                <a:latin typeface="NexusSerif"/>
              </a:rPr>
              <a:t>时，传感器的行为被视为“可疑”</a:t>
            </a:r>
            <a:r>
              <a:rPr lang="zh-CN" altLang="en-US" dirty="0">
                <a:solidFill>
                  <a:srgbClr val="2E2E2E"/>
                </a:solidFill>
                <a:latin typeface="NexusSerif"/>
              </a:rPr>
              <a:t>。</a:t>
            </a:r>
            <a:endParaRPr lang="zh-CN" altLang="en-US" dirty="0"/>
          </a:p>
        </p:txBody>
      </p:sp>
      <p:sp>
        <p:nvSpPr>
          <p:cNvPr id="7" name="文本框 6"/>
          <p:cNvSpPr txBox="1"/>
          <p:nvPr/>
        </p:nvSpPr>
        <p:spPr>
          <a:xfrm>
            <a:off x="346088" y="280216"/>
            <a:ext cx="1188082" cy="461665"/>
          </a:xfrm>
          <a:prstGeom prst="rect">
            <a:avLst/>
          </a:prstGeom>
          <a:noFill/>
        </p:spPr>
        <p:txBody>
          <a:bodyPr wrap="none" rtlCol="0">
            <a:spAutoFit/>
          </a:bodyPr>
          <a:lstStyle/>
          <a:p>
            <a:r>
              <a:rPr lang="en-US" altLang="zh-CN" sz="2400" dirty="0" smtClean="0">
                <a:solidFill>
                  <a:srgbClr val="FF0000"/>
                </a:solidFill>
              </a:rPr>
              <a:t>Method</a:t>
            </a:r>
            <a:endParaRPr lang="zh-CN" altLang="en-US" sz="2400" dirty="0">
              <a:solidFill>
                <a:srgbClr val="FF0000"/>
              </a:solidFill>
            </a:endParaRPr>
          </a:p>
        </p:txBody>
      </p:sp>
    </p:spTree>
    <p:extLst>
      <p:ext uri="{BB962C8B-B14F-4D97-AF65-F5344CB8AC3E}">
        <p14:creationId xmlns:p14="http://schemas.microsoft.com/office/powerpoint/2010/main" val="11979943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TotalTime>
  <Words>2555</Words>
  <Application>Microsoft Office PowerPoint</Application>
  <PresentationFormat>宽屏</PresentationFormat>
  <Paragraphs>155</Paragraphs>
  <Slides>31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NexusSerif</vt:lpstr>
      <vt:lpstr>宋体</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X1</dc:creator>
  <cp:lastModifiedBy>X1</cp:lastModifiedBy>
  <cp:revision>30</cp:revision>
  <dcterms:created xsi:type="dcterms:W3CDTF">2022-07-01T06:51:10Z</dcterms:created>
  <dcterms:modified xsi:type="dcterms:W3CDTF">2022-07-01T23:53:53Z</dcterms:modified>
</cp:coreProperties>
</file>